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4" r:id="rId4"/>
  </p:sldMasterIdLst>
  <p:notesMasterIdLst>
    <p:notesMasterId r:id="rId17"/>
  </p:notesMasterIdLst>
  <p:sldIdLst>
    <p:sldId id="257" r:id="rId5"/>
    <p:sldId id="258" r:id="rId6"/>
    <p:sldId id="261" r:id="rId7"/>
    <p:sldId id="262" r:id="rId8"/>
    <p:sldId id="264" r:id="rId9"/>
    <p:sldId id="265" r:id="rId10"/>
    <p:sldId id="267" r:id="rId11"/>
    <p:sldId id="268" r:id="rId12"/>
    <p:sldId id="269" r:id="rId13"/>
    <p:sldId id="270" r:id="rId14"/>
    <p:sldId id="271"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34155-F9EE-4DF5-BA6F-67420BFAB32E}" v="59" dt="2024-12-05T14:12:14.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939" autoAdjust="0"/>
  </p:normalViewPr>
  <p:slideViewPr>
    <p:cSldViewPr snapToGrid="0">
      <p:cViewPr varScale="1">
        <p:scale>
          <a:sx n="83" d="100"/>
          <a:sy n="83"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64C0-ACDF-425E-A474-F38692296CC6}" type="datetimeFigureOut">
              <a:rPr lang="de-DE" smtClean="0"/>
              <a:t>06.12.2024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CF53C-38E8-48FE-B077-4584FA7A1CD9}" type="slidenum">
              <a:rPr lang="de-DE" smtClean="0"/>
              <a:t>‹Nr.›</a:t>
            </a:fld>
            <a:endParaRPr lang="de-DE"/>
          </a:p>
        </p:txBody>
      </p:sp>
    </p:spTree>
    <p:extLst>
      <p:ext uri="{BB962C8B-B14F-4D97-AF65-F5344CB8AC3E}">
        <p14:creationId xmlns:p14="http://schemas.microsoft.com/office/powerpoint/2010/main" val="836703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Herzlich Willkommen zu einer spannenden Einführung in die InterruptedException. In den folgenden Minuten möchte ich Ihnen das Konzept dahinter vorstellen und die Prinzipien erläutern. Mein Name ist Nadine Székely und ich werde Sie durch die Präsentation führen.</a:t>
            </a:r>
          </a:p>
        </p:txBody>
      </p:sp>
      <p:sp>
        <p:nvSpPr>
          <p:cNvPr id="4" name="Foliennummernplatzhalter 3"/>
          <p:cNvSpPr>
            <a:spLocks noGrp="1"/>
          </p:cNvSpPr>
          <p:nvPr>
            <p:ph type="sldNum" sz="quarter" idx="5"/>
          </p:nvPr>
        </p:nvSpPr>
        <p:spPr/>
        <p:txBody>
          <a:bodyPr/>
          <a:lstStyle/>
          <a:p>
            <a:fld id="{E59CF53C-38E8-48FE-B077-4584FA7A1CD9}" type="slidenum">
              <a:rPr lang="de-DE" smtClean="0"/>
              <a:t>1</a:t>
            </a:fld>
            <a:endParaRPr lang="de-DE"/>
          </a:p>
        </p:txBody>
      </p:sp>
    </p:spTree>
    <p:extLst>
      <p:ext uri="{BB962C8B-B14F-4D97-AF65-F5344CB8AC3E}">
        <p14:creationId xmlns:p14="http://schemas.microsoft.com/office/powerpoint/2010/main" val="167451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zur nächsten Frage: Welche Methode wird verwendet, um eine Unterbrechung auszulösen? Die Optionen lauten:</a:t>
            </a:r>
          </a:p>
          <a:p>
            <a:pPr marL="0" indent="0">
              <a:buNone/>
            </a:pPr>
            <a:r>
              <a:rPr lang="de-DE" dirty="0"/>
              <a:t>A) </a:t>
            </a:r>
            <a:r>
              <a:rPr lang="de-DE" dirty="0" err="1"/>
              <a:t>stop</a:t>
            </a:r>
            <a:r>
              <a:rPr lang="de-DE" dirty="0"/>
              <a:t>()</a:t>
            </a:r>
          </a:p>
          <a:p>
            <a:pPr marL="0" indent="0">
              <a:buNone/>
            </a:pPr>
            <a:r>
              <a:rPr lang="de-DE" dirty="0"/>
              <a:t>B) </a:t>
            </a:r>
            <a:r>
              <a:rPr lang="de-DE" dirty="0" err="1"/>
              <a:t>interrupt</a:t>
            </a:r>
            <a:r>
              <a:rPr lang="de-DE" dirty="0"/>
              <a:t>()</a:t>
            </a:r>
          </a:p>
          <a:p>
            <a:pPr marL="0" indent="0">
              <a:buNone/>
            </a:pPr>
            <a:r>
              <a:rPr lang="de-DE" dirty="0"/>
              <a:t>C) </a:t>
            </a:r>
            <a:r>
              <a:rPr lang="de-DE" dirty="0" err="1"/>
              <a:t>terminate</a:t>
            </a:r>
            <a:r>
              <a:rPr lang="de-DE" dirty="0"/>
              <a:t>()</a:t>
            </a:r>
          </a:p>
          <a:p>
            <a:pPr marL="0" indent="0">
              <a:buNone/>
            </a:pPr>
            <a:r>
              <a:rPr lang="de-DE" dirty="0"/>
              <a:t>D) pause()</a:t>
            </a:r>
          </a:p>
          <a:p>
            <a:pPr marL="0" indent="0">
              <a:buNone/>
            </a:pPr>
            <a:endParaRPr lang="de-DE" dirty="0"/>
          </a:p>
          <a:p>
            <a:pPr marL="0" indent="0">
              <a:buNone/>
            </a:pPr>
            <a:r>
              <a:rPr lang="de-DE" dirty="0"/>
              <a:t>Die richtige Antwort ist B</a:t>
            </a:r>
          </a:p>
          <a:p>
            <a:pPr marL="0" indent="0">
              <a:buNone/>
            </a:pPr>
            <a:r>
              <a:rPr lang="de-DE" dirty="0" err="1"/>
              <a:t>interrupt</a:t>
            </a:r>
            <a:r>
              <a:rPr lang="de-DE" dirty="0"/>
              <a:t>(). Diese Methode signalisiert einem Thread, dass er unterbrochen werden soll, indem das Unterbrechungs-</a:t>
            </a:r>
            <a:r>
              <a:rPr lang="de-DE" dirty="0" err="1"/>
              <a:t>Flag</a:t>
            </a:r>
            <a:r>
              <a:rPr lang="de-DE" dirty="0"/>
              <a:t> gesetzt wird. Der Thread entscheidet dann selbst, wie er mit diesem Signal umgeht. Dies macht </a:t>
            </a:r>
            <a:r>
              <a:rPr lang="de-DE" dirty="0" err="1"/>
              <a:t>interrupt</a:t>
            </a:r>
            <a:r>
              <a:rPr lang="de-DE" dirty="0"/>
              <a:t>() zu einem zentralen Werkzeug für die kooperative Steuerung von Threads.</a:t>
            </a:r>
          </a:p>
        </p:txBody>
      </p:sp>
      <p:sp>
        <p:nvSpPr>
          <p:cNvPr id="4" name="Foliennummernplatzhalter 3"/>
          <p:cNvSpPr>
            <a:spLocks noGrp="1"/>
          </p:cNvSpPr>
          <p:nvPr>
            <p:ph type="sldNum" sz="quarter" idx="5"/>
          </p:nvPr>
        </p:nvSpPr>
        <p:spPr/>
        <p:txBody>
          <a:bodyPr/>
          <a:lstStyle/>
          <a:p>
            <a:fld id="{E59CF53C-38E8-48FE-B077-4584FA7A1CD9}" type="slidenum">
              <a:rPr lang="de-DE" smtClean="0"/>
              <a:t>10</a:t>
            </a:fld>
            <a:endParaRPr lang="de-DE"/>
          </a:p>
        </p:txBody>
      </p:sp>
    </p:spTree>
    <p:extLst>
      <p:ext uri="{BB962C8B-B14F-4D97-AF65-F5344CB8AC3E}">
        <p14:creationId xmlns:p14="http://schemas.microsoft.com/office/powerpoint/2010/main" val="164492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wären wir am Ende meiner Präsentation angekommen. Ich hoffe, das Thema InterruptedException und ihre Bedeutung für das Thread-Management ist klar geworden. Falls Sie noch Fragen haben, sei es zu den Schlüsselmethoden, den praktischen Anwendungen oder den Beispielen, stehe ich Ihnen gern zur Verfügung. Lassen Sie uns die offenen Punkte gemeinsam klären – schließlich ist es ein komplexes, aber auch sehr spannendes Thema!</a:t>
            </a:r>
          </a:p>
        </p:txBody>
      </p:sp>
      <p:sp>
        <p:nvSpPr>
          <p:cNvPr id="4" name="Foliennummernplatzhalter 3"/>
          <p:cNvSpPr>
            <a:spLocks noGrp="1"/>
          </p:cNvSpPr>
          <p:nvPr>
            <p:ph type="sldNum" sz="quarter" idx="5"/>
          </p:nvPr>
        </p:nvSpPr>
        <p:spPr/>
        <p:txBody>
          <a:bodyPr/>
          <a:lstStyle/>
          <a:p>
            <a:fld id="{E59CF53C-38E8-48FE-B077-4584FA7A1CD9}" type="slidenum">
              <a:rPr lang="de-DE" smtClean="0"/>
              <a:t>11</a:t>
            </a:fld>
            <a:endParaRPr lang="de-DE"/>
          </a:p>
        </p:txBody>
      </p:sp>
    </p:spTree>
    <p:extLst>
      <p:ext uri="{BB962C8B-B14F-4D97-AF65-F5344CB8AC3E}">
        <p14:creationId xmlns:p14="http://schemas.microsoft.com/office/powerpoint/2010/main" val="170928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Sehen wir uns einmal die Richtung an in die es gehen wird, wir werden etwas hören über: </a:t>
            </a:r>
            <a:r>
              <a:rPr lang="de-DE"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E59CF53C-38E8-48FE-B077-4584FA7A1CD9}" type="slidenum">
              <a:rPr lang="de-DE" smtClean="0"/>
              <a:t>2</a:t>
            </a:fld>
            <a:endParaRPr lang="de-DE"/>
          </a:p>
        </p:txBody>
      </p:sp>
    </p:spTree>
    <p:extLst>
      <p:ext uri="{BB962C8B-B14F-4D97-AF65-F5344CB8AC3E}">
        <p14:creationId xmlns:p14="http://schemas.microsoft.com/office/powerpoint/2010/main" val="174685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400" dirty="0"/>
              <a:t>Die </a:t>
            </a:r>
            <a:r>
              <a:rPr lang="de-DE" sz="1400" dirty="0" err="1"/>
              <a:t>Interrupted</a:t>
            </a:r>
            <a:r>
              <a:rPr lang="de-DE" sz="1400" dirty="0"/>
              <a:t> </a:t>
            </a:r>
            <a:r>
              <a:rPr lang="de-DE" sz="1400" dirty="0" err="1"/>
              <a:t>Exception</a:t>
            </a:r>
            <a:r>
              <a:rPr lang="de-DE" sz="1400" dirty="0"/>
              <a:t> ist ein zentraler Bestandteil, wenn es um die Synchronisation von Threads und die Behebung von Fehlern in der Programmierung geht. Sie signalisiert eine Unterbrechung, die beispielsweise einen Stopp oder eine Störung eines Threads anzeigen kann. Dabei stellt sich die Frage: Wie gehen wir mit einer solchen Unterbrechung um? In der Regel gibt es zwei Ansätze: Entweder wir behandeln die Unterbrechung direkt oder leiten sie weiter. Es ist wichtig zu wissen, dass eine Thread-Interruption immer kooperativ erfolgt, das heißt, der betroffene Thread entscheidet letztlich selbst, wie er auf das Unterbrechungssignal reagiert. Dies geschieht durch ein spezielles </a:t>
            </a:r>
            <a:r>
              <a:rPr lang="de-DE" sz="1400" dirty="0" err="1"/>
              <a:t>Flag</a:t>
            </a:r>
            <a:r>
              <a:rPr lang="de-DE" sz="1400" dirty="0"/>
              <a:t>, das die Unterbrechung anzeigt.</a:t>
            </a:r>
          </a:p>
        </p:txBody>
      </p:sp>
      <p:sp>
        <p:nvSpPr>
          <p:cNvPr id="4" name="Foliennummernplatzhalter 3"/>
          <p:cNvSpPr>
            <a:spLocks noGrp="1"/>
          </p:cNvSpPr>
          <p:nvPr>
            <p:ph type="sldNum" sz="quarter" idx="5"/>
          </p:nvPr>
        </p:nvSpPr>
        <p:spPr/>
        <p:txBody>
          <a:bodyPr/>
          <a:lstStyle/>
          <a:p>
            <a:fld id="{E59CF53C-38E8-48FE-B077-4584FA7A1CD9}" type="slidenum">
              <a:rPr lang="de-DE" smtClean="0"/>
              <a:t>3</a:t>
            </a:fld>
            <a:endParaRPr lang="de-DE"/>
          </a:p>
        </p:txBody>
      </p:sp>
    </p:spTree>
    <p:extLst>
      <p:ext uri="{BB962C8B-B14F-4D97-AF65-F5344CB8AC3E}">
        <p14:creationId xmlns:p14="http://schemas.microsoft.com/office/powerpoint/2010/main" val="284544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mit Unterbrechungen in Threads umzugehen, stellt Java drei Schlüsselmethoden bereit. Die erste Methode, </a:t>
            </a:r>
            <a:r>
              <a:rPr lang="de-DE" dirty="0" err="1"/>
              <a:t>interrupt</a:t>
            </a:r>
            <a:r>
              <a:rPr lang="de-DE" dirty="0"/>
              <a:t>(), setzt das sogenannte Unterbrechungs-</a:t>
            </a:r>
            <a:r>
              <a:rPr lang="de-DE" dirty="0" err="1"/>
              <a:t>Flag</a:t>
            </a:r>
            <a:r>
              <a:rPr lang="de-DE" dirty="0"/>
              <a:t> und signalisiert dem Thread, dass er unterbrochen werden soll. Diese Methode initiiert die Unterbrechung, jedoch liegt es am Thread selbst, darauf zu </a:t>
            </a:r>
            <a:r>
              <a:rPr lang="de-DE" dirty="0" err="1"/>
              <a:t>reagieren.Die</a:t>
            </a:r>
            <a:r>
              <a:rPr lang="de-DE" dirty="0"/>
              <a:t> zweite Methode, </a:t>
            </a:r>
            <a:r>
              <a:rPr lang="de-DE" dirty="0" err="1"/>
              <a:t>isInterrupted</a:t>
            </a:r>
            <a:r>
              <a:rPr lang="de-DE" dirty="0"/>
              <a:t>(), prüft, ob das Unterbrechungs-</a:t>
            </a:r>
            <a:r>
              <a:rPr lang="de-DE" dirty="0" err="1"/>
              <a:t>Flag</a:t>
            </a:r>
            <a:r>
              <a:rPr lang="de-DE" dirty="0"/>
              <a:t> gesetzt ist. Das ist nützlich, um zu entscheiden, ob der Thread seine aktuelle Aufgabe beenden oder fortsetzen </a:t>
            </a:r>
            <a:r>
              <a:rPr lang="de-DE" dirty="0" err="1"/>
              <a:t>soll.Die</a:t>
            </a:r>
            <a:r>
              <a:rPr lang="de-DE" dirty="0"/>
              <a:t> dritte Methode, </a:t>
            </a:r>
            <a:r>
              <a:rPr lang="de-DE" dirty="0" err="1"/>
              <a:t>Thread.interrupted</a:t>
            </a:r>
            <a:r>
              <a:rPr lang="de-DE" dirty="0"/>
              <a:t>(), geht noch einen Schritt weiter. Sie überprüft nicht nur das </a:t>
            </a:r>
            <a:r>
              <a:rPr lang="de-DE" dirty="0" err="1"/>
              <a:t>Flag</a:t>
            </a:r>
            <a:r>
              <a:rPr lang="de-DE" dirty="0"/>
              <a:t>, sondern setzt es anschließend zurück. Das ist besonders hilfreich, wenn mehrere Unterbrechungen hintereinander auftreten </a:t>
            </a:r>
            <a:r>
              <a:rPr lang="de-DE" dirty="0" err="1"/>
              <a:t>könnten.Diese</a:t>
            </a:r>
            <a:r>
              <a:rPr lang="de-DE" dirty="0"/>
              <a:t> Methoden bilden die Grundlage, um Unterbrechungen gezielt und flexibel zu steuern.</a:t>
            </a:r>
          </a:p>
        </p:txBody>
      </p:sp>
      <p:sp>
        <p:nvSpPr>
          <p:cNvPr id="4" name="Foliennummernplatzhalter 3"/>
          <p:cNvSpPr>
            <a:spLocks noGrp="1"/>
          </p:cNvSpPr>
          <p:nvPr>
            <p:ph type="sldNum" sz="quarter" idx="5"/>
          </p:nvPr>
        </p:nvSpPr>
        <p:spPr/>
        <p:txBody>
          <a:bodyPr/>
          <a:lstStyle/>
          <a:p>
            <a:fld id="{E59CF53C-38E8-48FE-B077-4584FA7A1CD9}" type="slidenum">
              <a:rPr lang="de-DE" smtClean="0"/>
              <a:t>4</a:t>
            </a:fld>
            <a:endParaRPr lang="de-DE"/>
          </a:p>
        </p:txBody>
      </p:sp>
    </p:spTree>
    <p:extLst>
      <p:ext uri="{BB962C8B-B14F-4D97-AF65-F5344CB8AC3E}">
        <p14:creationId xmlns:p14="http://schemas.microsoft.com/office/powerpoint/2010/main" val="213139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Unterbrechung tritt in der Regel während eines wartenden oder blockierenden Zustands auf. Solche Zustände entstehen häufig durch Methoden wie </a:t>
            </a:r>
            <a:r>
              <a:rPr lang="de-DE" dirty="0" err="1"/>
              <a:t>Thread.sleep</a:t>
            </a:r>
            <a:r>
              <a:rPr lang="de-DE" dirty="0"/>
              <a:t>() oder durch die Arbeit mit Synchronisationsmechanismen. Ein gutes Beispiel hierfür ist, wenn ein Thread für einen bestimmten Zeitraum in den Schlafmodus versetzt wird und anschließend unterbrochen </a:t>
            </a:r>
            <a:r>
              <a:rPr lang="de-DE" dirty="0" err="1"/>
              <a:t>wird.Ein</a:t>
            </a:r>
            <a:r>
              <a:rPr lang="de-DE" dirty="0"/>
              <a:t> weiterer Fall ist, wenn ein anderer Thread gezielt die Methode </a:t>
            </a:r>
            <a:r>
              <a:rPr lang="de-DE" dirty="0" err="1"/>
              <a:t>interrupt</a:t>
            </a:r>
            <a:r>
              <a:rPr lang="de-DE" dirty="0"/>
              <a:t>() aufruft, um die laufende Ausführung zu stören. Dabei wird das Unterbrechungs-</a:t>
            </a:r>
            <a:r>
              <a:rPr lang="de-DE" dirty="0" err="1"/>
              <a:t>Flag</a:t>
            </a:r>
            <a:r>
              <a:rPr lang="de-DE" dirty="0"/>
              <a:t> gesetzt, und der betroffene Thread kann entsprechend darauf </a:t>
            </a:r>
            <a:r>
              <a:rPr lang="de-DE" dirty="0" err="1"/>
              <a:t>reagieren.Hier</a:t>
            </a:r>
            <a:r>
              <a:rPr lang="de-DE" dirty="0"/>
              <a:t> im Beispielcode sehen wir zwei Szenarien: Der erste Thread wird unterbrochen, während er schläft, und gibt eine entsprechende Nachricht aus. Im zweiten Fall sehen wir, wie der Hauptthread gezielt einen anderen Thread unterbricht. Beide Fälle verdeutlichen die Anwendung der InterruptedException in der Praxis.</a:t>
            </a:r>
          </a:p>
        </p:txBody>
      </p:sp>
      <p:sp>
        <p:nvSpPr>
          <p:cNvPr id="4" name="Foliennummernplatzhalter 3"/>
          <p:cNvSpPr>
            <a:spLocks noGrp="1"/>
          </p:cNvSpPr>
          <p:nvPr>
            <p:ph type="sldNum" sz="quarter" idx="5"/>
          </p:nvPr>
        </p:nvSpPr>
        <p:spPr/>
        <p:txBody>
          <a:bodyPr/>
          <a:lstStyle/>
          <a:p>
            <a:fld id="{E59CF53C-38E8-48FE-B077-4584FA7A1CD9}" type="slidenum">
              <a:rPr lang="de-DE" smtClean="0"/>
              <a:t>5</a:t>
            </a:fld>
            <a:endParaRPr lang="de-DE"/>
          </a:p>
        </p:txBody>
      </p:sp>
    </p:spTree>
    <p:extLst>
      <p:ext uri="{BB962C8B-B14F-4D97-AF65-F5344CB8AC3E}">
        <p14:creationId xmlns:p14="http://schemas.microsoft.com/office/powerpoint/2010/main" val="207134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eine Unterbrechung auftritt, stehen wir vor der Wahl, wie wir damit umgehen. Grundsätzlich gibt es zwei Ansätze: die Unterbrechung behandeln oder sie </a:t>
            </a:r>
            <a:r>
              <a:rPr lang="de-DE" dirty="0" err="1"/>
              <a:t>weiterleiten.Beim</a:t>
            </a:r>
            <a:r>
              <a:rPr lang="de-DE" dirty="0"/>
              <a:t> Behandeln wird die Unterbrechung direkt im Code des betroffenen Threads verarbeitet. Im gezeigten Beispiel erkennt der Thread mithilfe von </a:t>
            </a:r>
            <a:r>
              <a:rPr lang="de-DE" dirty="0" err="1"/>
              <a:t>Thread.currentThread</a:t>
            </a:r>
            <a:r>
              <a:rPr lang="de-DE" dirty="0"/>
              <a:t>().</a:t>
            </a:r>
            <a:r>
              <a:rPr lang="de-DE" dirty="0" err="1"/>
              <a:t>isInterrupted</a:t>
            </a:r>
            <a:r>
              <a:rPr lang="de-DE" dirty="0"/>
              <a:t>(), dass eine Unterbrechung stattgefunden hat, und beendet die Ausführung </a:t>
            </a:r>
            <a:r>
              <a:rPr lang="de-DE" dirty="0" err="1"/>
              <a:t>sauber.Alternativ</a:t>
            </a:r>
            <a:r>
              <a:rPr lang="de-DE" dirty="0"/>
              <a:t> kann die Unterbrechung weitergeleitet werden. Das bedeutet, dass der Thread die Ausnahme explizit wirft und damit die Verantwortung an eine andere Ebene des Programms abgibt. Dieser Ansatz eignet sich besonders in komplexeren Anwendungen, wo die Entscheidung, wie reagiert werden soll, an zentraler Stelle getroffen werden </a:t>
            </a:r>
            <a:r>
              <a:rPr lang="de-DE" dirty="0" err="1"/>
              <a:t>muss.Beide</a:t>
            </a:r>
            <a:r>
              <a:rPr lang="de-DE" dirty="0"/>
              <a:t> Strategien haben ihre Berechtigung und sollten je nach Kontext gewählt werden.</a:t>
            </a:r>
          </a:p>
        </p:txBody>
      </p:sp>
      <p:sp>
        <p:nvSpPr>
          <p:cNvPr id="4" name="Foliennummernplatzhalter 3"/>
          <p:cNvSpPr>
            <a:spLocks noGrp="1"/>
          </p:cNvSpPr>
          <p:nvPr>
            <p:ph type="sldNum" sz="quarter" idx="5"/>
          </p:nvPr>
        </p:nvSpPr>
        <p:spPr/>
        <p:txBody>
          <a:bodyPr/>
          <a:lstStyle/>
          <a:p>
            <a:fld id="{E59CF53C-38E8-48FE-B077-4584FA7A1CD9}" type="slidenum">
              <a:rPr lang="de-DE" smtClean="0"/>
              <a:t>6</a:t>
            </a:fld>
            <a:endParaRPr lang="de-DE"/>
          </a:p>
        </p:txBody>
      </p:sp>
    </p:spTree>
    <p:extLst>
      <p:ext uri="{BB962C8B-B14F-4D97-AF65-F5344CB8AC3E}">
        <p14:creationId xmlns:p14="http://schemas.microsoft.com/office/powerpoint/2010/main" val="2224434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Deadlocks entstehen, wenn zwei oder mehr Threads gegenseitig blockierte Ressourcen halten und aufeinander warten. Das führt dazu, dass alle betroffenen Threads in einem Wartestatus bleiben und die Situation ohne Eingriff nicht gelöst </a:t>
            </a:r>
            <a:r>
              <a:rPr lang="de-DE" dirty="0" err="1"/>
              <a:t>wird.Ein</a:t>
            </a:r>
            <a:r>
              <a:rPr lang="de-DE" dirty="0"/>
              <a:t> typisches Beispiel dafür ist, wenn Thread A eine Sperre auf lock1 hält und auf lock2 wartet, während Thread B lock2 hält und seinerseits auf lock1 wartet. Beide Threads blockieren sich gegenseitig, und der Zustand wird nie </a:t>
            </a:r>
            <a:r>
              <a:rPr lang="de-DE" dirty="0" err="1"/>
              <a:t>aufgelöst.Hier</a:t>
            </a:r>
            <a:r>
              <a:rPr lang="de-DE" dirty="0"/>
              <a:t> kann die InterruptedException helfen. Durch die gezielte Unterbrechung eines Threads wird der blockierende Zustand aufgehoben, gesperrte Ressourcen können freigegeben werden, und das Deadlock-Problem wird gelöst. Dieses Konzept zeigt, wie wichtig ein sauberes Thread-Management und Unterbrechungsmechanismen in der Programmierung sind.</a:t>
            </a:r>
          </a:p>
        </p:txBody>
      </p:sp>
      <p:sp>
        <p:nvSpPr>
          <p:cNvPr id="4" name="Foliennummernplatzhalter 3"/>
          <p:cNvSpPr>
            <a:spLocks noGrp="1"/>
          </p:cNvSpPr>
          <p:nvPr>
            <p:ph type="sldNum" sz="quarter" idx="5"/>
          </p:nvPr>
        </p:nvSpPr>
        <p:spPr/>
        <p:txBody>
          <a:bodyPr/>
          <a:lstStyle/>
          <a:p>
            <a:fld id="{E59CF53C-38E8-48FE-B077-4584FA7A1CD9}" type="slidenum">
              <a:rPr lang="de-DE" smtClean="0"/>
              <a:t>7</a:t>
            </a:fld>
            <a:endParaRPr lang="de-DE"/>
          </a:p>
        </p:txBody>
      </p:sp>
    </p:spTree>
    <p:extLst>
      <p:ext uri="{BB962C8B-B14F-4D97-AF65-F5344CB8AC3E}">
        <p14:creationId xmlns:p14="http://schemas.microsoft.com/office/powerpoint/2010/main" val="174003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Threads können Ressourcen blockieren, was zu ineffizienter Ressourcennutzung führt, insbesondere wenn ein Wartestatus nicht endet. Dies kann bei längerfristigen Blockaden kritische Auswirkungen haben, etwa wenn ein Thread auf eine nicht verfügbare Datenbankverbindung </a:t>
            </a:r>
            <a:r>
              <a:rPr lang="de-DE" dirty="0" err="1"/>
              <a:t>wartet.Im</a:t>
            </a:r>
            <a:r>
              <a:rPr lang="de-DE" dirty="0"/>
              <a:t> Beispiel sehen wir, wie ein Thread nach einer bestimmten Zeit unterbrochen wird. Dadurch werden blockierte Ressourcen freigegeben, und der Thread kann andere Aufgaben übernehmen. Das verbessert nicht nur die Effizienz, sondern verhindert auch potenzielle Engpässe im </a:t>
            </a:r>
            <a:r>
              <a:rPr lang="de-DE" dirty="0" err="1"/>
              <a:t>System.Hier</a:t>
            </a:r>
            <a:r>
              <a:rPr lang="de-DE" dirty="0"/>
              <a:t> kommt die InterruptedException ins Spiel. Sie entfernt den Thread aus dem blockierenden Zustand, gibt gesperrte Ressourcen frei und ermöglicht es der Anwendung, flexibel auf neue Aufgaben umzuschalten. Diese Funktion ist essenziell für ein stabiles und reaktionsfähiges Multithreading-System.</a:t>
            </a:r>
          </a:p>
        </p:txBody>
      </p:sp>
      <p:sp>
        <p:nvSpPr>
          <p:cNvPr id="4" name="Foliennummernplatzhalter 3"/>
          <p:cNvSpPr>
            <a:spLocks noGrp="1"/>
          </p:cNvSpPr>
          <p:nvPr>
            <p:ph type="sldNum" sz="quarter" idx="5"/>
          </p:nvPr>
        </p:nvSpPr>
        <p:spPr/>
        <p:txBody>
          <a:bodyPr/>
          <a:lstStyle/>
          <a:p>
            <a:fld id="{E59CF53C-38E8-48FE-B077-4584FA7A1CD9}" type="slidenum">
              <a:rPr lang="de-DE" smtClean="0"/>
              <a:t>8</a:t>
            </a:fld>
            <a:endParaRPr lang="de-DE"/>
          </a:p>
        </p:txBody>
      </p:sp>
    </p:spTree>
    <p:extLst>
      <p:ext uri="{BB962C8B-B14F-4D97-AF65-F5344CB8AC3E}">
        <p14:creationId xmlns:p14="http://schemas.microsoft.com/office/powerpoint/2010/main" val="32571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das Thema zu vertiefen, hier eine Frage: Wann tritt eine InterruptedException </a:t>
            </a:r>
            <a:r>
              <a:rPr lang="de-DE" dirty="0" err="1"/>
              <a:t>auf?Schauen</a:t>
            </a:r>
            <a:r>
              <a:rPr lang="de-DE" dirty="0"/>
              <a:t> wir uns die möglichen Antworten an:</a:t>
            </a:r>
          </a:p>
          <a:p>
            <a:pPr marL="228600" indent="-228600">
              <a:buAutoNum type="alphaUcParenR"/>
            </a:pPr>
            <a:r>
              <a:rPr lang="de-DE" dirty="0"/>
              <a:t>Wenn ein Thread versucht, auf eine nicht vorhandene Ressource zuzugreifen.</a:t>
            </a:r>
          </a:p>
          <a:p>
            <a:pPr marL="0" indent="0">
              <a:buNone/>
            </a:pPr>
            <a:r>
              <a:rPr lang="de-DE" dirty="0"/>
              <a:t>B) Wenn ein Thread während einer blockierenden Operation unterbrochen wird.</a:t>
            </a:r>
          </a:p>
          <a:p>
            <a:pPr marL="0" indent="0">
              <a:buNone/>
            </a:pPr>
            <a:r>
              <a:rPr lang="de-DE" dirty="0"/>
              <a:t>C) Wenn zwei Threads gleichzeitig dieselbe Methode aufrufen.</a:t>
            </a:r>
          </a:p>
          <a:p>
            <a:pPr marL="0" indent="0">
              <a:buNone/>
            </a:pPr>
            <a:r>
              <a:rPr lang="de-DE" dirty="0"/>
              <a:t>D) Wenn ein Thread seine Arbeit beendet hat.</a:t>
            </a:r>
          </a:p>
          <a:p>
            <a:pPr marL="0" indent="0">
              <a:buNone/>
            </a:pPr>
            <a:endParaRPr lang="de-DE" dirty="0"/>
          </a:p>
          <a:p>
            <a:pPr marL="0" indent="0">
              <a:buNone/>
            </a:pPr>
            <a:r>
              <a:rPr lang="de-DE" dirty="0"/>
              <a:t>Die richtige Antwort ist B. </a:t>
            </a:r>
          </a:p>
          <a:p>
            <a:pPr marL="0" indent="0">
              <a:buNone/>
            </a:pPr>
            <a:endParaRPr lang="de-DE" dirty="0"/>
          </a:p>
          <a:p>
            <a:pPr marL="0" indent="0">
              <a:buNone/>
            </a:pPr>
            <a:r>
              <a:rPr lang="de-DE" dirty="0"/>
              <a:t>Eine InterruptedException wird ausgelöst, wenn ein Thread während einer blockierenden Operation – wie </a:t>
            </a:r>
            <a:r>
              <a:rPr lang="de-DE" dirty="0" err="1"/>
              <a:t>Thread.sleep</a:t>
            </a:r>
            <a:r>
              <a:rPr lang="de-DE" dirty="0"/>
              <a:t>() – unterbrochen wird. Dies unterstreicht die Bedeutung von Unterbrechungsmechanismen im Thread-Management.</a:t>
            </a:r>
          </a:p>
        </p:txBody>
      </p:sp>
      <p:sp>
        <p:nvSpPr>
          <p:cNvPr id="4" name="Foliennummernplatzhalter 3"/>
          <p:cNvSpPr>
            <a:spLocks noGrp="1"/>
          </p:cNvSpPr>
          <p:nvPr>
            <p:ph type="sldNum" sz="quarter" idx="5"/>
          </p:nvPr>
        </p:nvSpPr>
        <p:spPr/>
        <p:txBody>
          <a:bodyPr/>
          <a:lstStyle/>
          <a:p>
            <a:fld id="{E59CF53C-38E8-48FE-B077-4584FA7A1CD9}" type="slidenum">
              <a:rPr lang="de-DE" smtClean="0"/>
              <a:t>9</a:t>
            </a:fld>
            <a:endParaRPr lang="de-DE"/>
          </a:p>
        </p:txBody>
      </p:sp>
    </p:spTree>
    <p:extLst>
      <p:ext uri="{BB962C8B-B14F-4D97-AF65-F5344CB8AC3E}">
        <p14:creationId xmlns:p14="http://schemas.microsoft.com/office/powerpoint/2010/main" val="116590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de-DE"/>
              <a:t>Mastertitelformat bearbeiten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pPr algn="r"/>
            <a:r>
              <a:rPr lang="de-DE"/>
              <a:t>04.12.2024</a:t>
            </a:r>
            <a:endParaRPr lang="en-US" dirty="0"/>
          </a:p>
        </p:txBody>
      </p:sp>
      <p:sp>
        <p:nvSpPr>
          <p:cNvPr id="5" name="Footer Placeholder 4"/>
          <p:cNvSpPr>
            <a:spLocks noGrp="1"/>
          </p:cNvSpPr>
          <p:nvPr>
            <p:ph type="ftr" sz="quarter" idx="11"/>
          </p:nvPr>
        </p:nvSpPr>
        <p:spPr/>
        <p:txBody>
          <a:bodyPr/>
          <a:lstStyle/>
          <a:p>
            <a:r>
              <a:rPr lang="en-US" sz="1000"/>
              <a:t>Nadine-D.Székely                               SIC</a:t>
            </a:r>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359944501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de-DE"/>
              <a:t>Mastertitelformat bearbeiten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215850379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14051994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de-DE"/>
              <a:t>Mastertitelformat bearbeiten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9869913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126246409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de-DE"/>
              <a:t>Mastertitelformat bearbeiten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pPr algn="r"/>
            <a:r>
              <a:rPr lang="de-DE"/>
              <a:t>04.12.2024</a:t>
            </a:r>
            <a:endParaRPr lang="en-US" dirty="0"/>
          </a:p>
        </p:txBody>
      </p:sp>
      <p:sp>
        <p:nvSpPr>
          <p:cNvPr id="4" name="Footer Placeholder 3"/>
          <p:cNvSpPr>
            <a:spLocks noGrp="1"/>
          </p:cNvSpPr>
          <p:nvPr>
            <p:ph type="ftr" sz="quarter" idx="11"/>
          </p:nvPr>
        </p:nvSpPr>
        <p:spPr/>
        <p:txBody>
          <a:bodyPr/>
          <a:lstStyle/>
          <a:p>
            <a:r>
              <a:rPr lang="en-US" sz="1000"/>
              <a:t>Nadine-D.Székely                               SIC</a:t>
            </a:r>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131997919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de-DE"/>
              <a:t>Mastertitelformat bearbeiten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pPr algn="r"/>
            <a:r>
              <a:rPr lang="de-DE"/>
              <a:t>04.12.2024</a:t>
            </a:r>
            <a:endParaRPr lang="en-US" dirty="0"/>
          </a:p>
        </p:txBody>
      </p:sp>
      <p:sp>
        <p:nvSpPr>
          <p:cNvPr id="4" name="Footer Placeholder 3"/>
          <p:cNvSpPr>
            <a:spLocks noGrp="1"/>
          </p:cNvSpPr>
          <p:nvPr>
            <p:ph type="ftr" sz="quarter" idx="11"/>
          </p:nvPr>
        </p:nvSpPr>
        <p:spPr/>
        <p:txBody>
          <a:bodyPr/>
          <a:lstStyle/>
          <a:p>
            <a:r>
              <a:rPr lang="en-US" sz="1000"/>
              <a:t>Nadine-D.Székely                               SIC</a:t>
            </a:r>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52312604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lgn="r"/>
            <a:r>
              <a:rPr lang="de-DE"/>
              <a:t>04.12.2024</a:t>
            </a:r>
            <a:endParaRPr lang="en-US" dirty="0"/>
          </a:p>
        </p:txBody>
      </p:sp>
      <p:sp>
        <p:nvSpPr>
          <p:cNvPr id="5" name="Footer Placeholder 4"/>
          <p:cNvSpPr>
            <a:spLocks noGrp="1"/>
          </p:cNvSpPr>
          <p:nvPr>
            <p:ph type="ftr" sz="quarter" idx="11"/>
          </p:nvPr>
        </p:nvSpPr>
        <p:spPr/>
        <p:txBody>
          <a:bodyPr/>
          <a:lstStyle/>
          <a:p>
            <a:r>
              <a:rPr lang="en-US" sz="1000"/>
              <a:t>Nadine-D.Székely                               SIC</a:t>
            </a:r>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333864092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lgn="r"/>
            <a:r>
              <a:rPr lang="de-DE"/>
              <a:t>04.12.2024</a:t>
            </a:r>
            <a:endParaRPr lang="en-US" dirty="0"/>
          </a:p>
        </p:txBody>
      </p:sp>
      <p:sp>
        <p:nvSpPr>
          <p:cNvPr id="5" name="Footer Placeholder 4"/>
          <p:cNvSpPr>
            <a:spLocks noGrp="1"/>
          </p:cNvSpPr>
          <p:nvPr>
            <p:ph type="ftr" sz="quarter" idx="11"/>
          </p:nvPr>
        </p:nvSpPr>
        <p:spPr/>
        <p:txBody>
          <a:bodyPr/>
          <a:lstStyle/>
          <a:p>
            <a:r>
              <a:rPr lang="en-US" sz="1000"/>
              <a:t>Nadine-D.Székely                               SIC</a:t>
            </a:r>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143139596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lgn="r"/>
            <a:r>
              <a:rPr lang="de-DE"/>
              <a:t>04.12.2024</a:t>
            </a:r>
            <a:endParaRPr lang="en-US" dirty="0"/>
          </a:p>
        </p:txBody>
      </p:sp>
      <p:sp>
        <p:nvSpPr>
          <p:cNvPr id="5" name="Footer Placeholder 4"/>
          <p:cNvSpPr>
            <a:spLocks noGrp="1"/>
          </p:cNvSpPr>
          <p:nvPr>
            <p:ph type="ftr" sz="quarter" idx="11"/>
          </p:nvPr>
        </p:nvSpPr>
        <p:spPr/>
        <p:txBody>
          <a:bodyPr/>
          <a:lstStyle/>
          <a:p>
            <a:r>
              <a:rPr lang="en-US" sz="1000"/>
              <a:t>Nadine-D.Székely                               SIC</a:t>
            </a:r>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47496530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pPr algn="r"/>
            <a:r>
              <a:rPr lang="de-DE"/>
              <a:t>04.12.2024</a:t>
            </a:r>
            <a:endParaRPr lang="en-US" dirty="0"/>
          </a:p>
        </p:txBody>
      </p:sp>
      <p:sp>
        <p:nvSpPr>
          <p:cNvPr id="5" name="Footer Placeholder 4"/>
          <p:cNvSpPr>
            <a:spLocks noGrp="1"/>
          </p:cNvSpPr>
          <p:nvPr>
            <p:ph type="ftr" sz="quarter" idx="11"/>
          </p:nvPr>
        </p:nvSpPr>
        <p:spPr/>
        <p:txBody>
          <a:bodyPr/>
          <a:lstStyle/>
          <a:p>
            <a:r>
              <a:rPr lang="en-US" sz="1000"/>
              <a:t>Nadine-D.Székely                               SIC</a:t>
            </a:r>
            <a:endParaRPr lang="en-US" sz="1000" dirty="0"/>
          </a:p>
        </p:txBody>
      </p:sp>
      <p:sp>
        <p:nvSpPr>
          <p:cNvPr id="6" name="Slide Number Placeholder 5"/>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243559148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244390272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pPr algn="r"/>
            <a:r>
              <a:rPr lang="de-DE"/>
              <a:t>04.12.2024</a:t>
            </a:r>
            <a:endParaRPr lang="en-US" dirty="0"/>
          </a:p>
        </p:txBody>
      </p:sp>
      <p:sp>
        <p:nvSpPr>
          <p:cNvPr id="8" name="Footer Placeholder 7"/>
          <p:cNvSpPr>
            <a:spLocks noGrp="1"/>
          </p:cNvSpPr>
          <p:nvPr>
            <p:ph type="ftr" sz="quarter" idx="11"/>
          </p:nvPr>
        </p:nvSpPr>
        <p:spPr/>
        <p:txBody>
          <a:bodyPr/>
          <a:lstStyle/>
          <a:p>
            <a:r>
              <a:rPr lang="en-US" sz="1000"/>
              <a:t>Nadine-D.Székely                               SIC</a:t>
            </a:r>
            <a:endParaRPr lang="en-US" sz="1000" dirty="0"/>
          </a:p>
        </p:txBody>
      </p:sp>
      <p:sp>
        <p:nvSpPr>
          <p:cNvPr id="9" name="Slide Number Placeholder 8"/>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324627946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pPr algn="r"/>
            <a:r>
              <a:rPr lang="de-DE"/>
              <a:t>04.12.2024</a:t>
            </a:r>
            <a:endParaRPr lang="en-US" dirty="0"/>
          </a:p>
        </p:txBody>
      </p:sp>
      <p:sp>
        <p:nvSpPr>
          <p:cNvPr id="4" name="Footer Placeholder 3"/>
          <p:cNvSpPr>
            <a:spLocks noGrp="1"/>
          </p:cNvSpPr>
          <p:nvPr>
            <p:ph type="ftr" sz="quarter" idx="11"/>
          </p:nvPr>
        </p:nvSpPr>
        <p:spPr/>
        <p:txBody>
          <a:bodyPr/>
          <a:lstStyle/>
          <a:p>
            <a:r>
              <a:rPr lang="en-US" sz="1000"/>
              <a:t>Nadine-D.Székely                               SIC</a:t>
            </a:r>
            <a:endParaRPr lang="en-US" sz="1000" dirty="0"/>
          </a:p>
        </p:txBody>
      </p:sp>
      <p:sp>
        <p:nvSpPr>
          <p:cNvPr id="5" name="Slide Number Placeholder 4"/>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9219414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r>
              <a:rPr lang="de-DE"/>
              <a:t>04.12.2024</a:t>
            </a:r>
            <a:endParaRPr lang="en-US" dirty="0"/>
          </a:p>
        </p:txBody>
      </p:sp>
      <p:sp>
        <p:nvSpPr>
          <p:cNvPr id="3" name="Footer Placeholder 2"/>
          <p:cNvSpPr>
            <a:spLocks noGrp="1"/>
          </p:cNvSpPr>
          <p:nvPr>
            <p:ph type="ftr" sz="quarter" idx="11"/>
          </p:nvPr>
        </p:nvSpPr>
        <p:spPr/>
        <p:txBody>
          <a:bodyPr/>
          <a:lstStyle/>
          <a:p>
            <a:r>
              <a:rPr lang="en-US" sz="1000"/>
              <a:t>Nadine-D.Székely                               SIC</a:t>
            </a:r>
            <a:endParaRPr lang="en-US" sz="1000" dirty="0"/>
          </a:p>
        </p:txBody>
      </p:sp>
      <p:sp>
        <p:nvSpPr>
          <p:cNvPr id="4" name="Slide Number Placeholder 3"/>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32960717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28321901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de-DE"/>
              <a:t>Mastertitelformat bearbeiten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pPr algn="r"/>
            <a:r>
              <a:rPr lang="de-DE"/>
              <a:t>04.12.2024</a:t>
            </a:r>
            <a:endParaRPr lang="en-US" dirty="0"/>
          </a:p>
        </p:txBody>
      </p:sp>
      <p:sp>
        <p:nvSpPr>
          <p:cNvPr id="6" name="Footer Placeholder 5"/>
          <p:cNvSpPr>
            <a:spLocks noGrp="1"/>
          </p:cNvSpPr>
          <p:nvPr>
            <p:ph type="ftr" sz="quarter" idx="11"/>
          </p:nvPr>
        </p:nvSpPr>
        <p:spPr/>
        <p:txBody>
          <a:bodyPr/>
          <a:lstStyle/>
          <a:p>
            <a:r>
              <a:rPr lang="en-US" sz="1000"/>
              <a:t>Nadine-D.Székely                               SIC</a:t>
            </a:r>
            <a:endParaRPr lang="en-US" sz="1000" dirty="0"/>
          </a:p>
        </p:txBody>
      </p:sp>
      <p:sp>
        <p:nvSpPr>
          <p:cNvPr id="7" name="Slide Number Placeholder 6"/>
          <p:cNvSpPr>
            <a:spLocks noGrp="1"/>
          </p:cNvSpPr>
          <p:nvPr>
            <p:ph type="sldNum" sz="quarter" idx="12"/>
          </p:nvPr>
        </p:nvSpPr>
        <p:spPr/>
        <p:txBody>
          <a:body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3215547248"/>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lgn="r"/>
            <a:r>
              <a:rPr lang="de-DE"/>
              <a:t>04.12.2024</a:t>
            </a:r>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sz="1000"/>
              <a:t>Nadine-D.Székely                               SIC</a:t>
            </a:r>
            <a:endParaRPr lang="en-US" sz="1000"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CD77608-3819-479B-BB98-C216BA724EFE}" type="slidenum">
              <a:rPr lang="en-US" smtClean="0"/>
              <a:pPr/>
              <a:t>‹Nr.›</a:t>
            </a:fld>
            <a:endParaRPr lang="en-US" sz="1000" dirty="0"/>
          </a:p>
        </p:txBody>
      </p:sp>
    </p:spTree>
    <p:extLst>
      <p:ext uri="{BB962C8B-B14F-4D97-AF65-F5344CB8AC3E}">
        <p14:creationId xmlns:p14="http://schemas.microsoft.com/office/powerpoint/2010/main" val="1647424157"/>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hf hdr="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4DC9528-1CB5-ADFF-8634-DAB67DA5466C}"/>
              </a:ext>
            </a:extLst>
          </p:cNvPr>
          <p:cNvSpPr>
            <a:spLocks noGrp="1"/>
          </p:cNvSpPr>
          <p:nvPr>
            <p:ph type="ctrTitle"/>
          </p:nvPr>
        </p:nvSpPr>
        <p:spPr>
          <a:xfrm>
            <a:off x="1370693" y="4406537"/>
            <a:ext cx="9440034" cy="1088336"/>
          </a:xfrm>
        </p:spPr>
        <p:txBody>
          <a:bodyPr>
            <a:normAutofit/>
          </a:bodyPr>
          <a:lstStyle/>
          <a:p>
            <a:r>
              <a:rPr lang="de-DE" sz="4800">
                <a:latin typeface="Arial Nova" panose="020F0502020204030204" pitchFamily="34" charset="0"/>
              </a:rPr>
              <a:t>Java InterruptedException</a:t>
            </a:r>
          </a:p>
        </p:txBody>
      </p:sp>
      <p:sp>
        <p:nvSpPr>
          <p:cNvPr id="7" name="Untertitel 6">
            <a:extLst>
              <a:ext uri="{FF2B5EF4-FFF2-40B4-BE49-F238E27FC236}">
                <a16:creationId xmlns:a16="http://schemas.microsoft.com/office/drawing/2014/main" id="{B1607F58-E611-A247-ECBD-A94B91FCB08A}"/>
              </a:ext>
            </a:extLst>
          </p:cNvPr>
          <p:cNvSpPr>
            <a:spLocks noGrp="1"/>
          </p:cNvSpPr>
          <p:nvPr>
            <p:ph type="subTitle" idx="1"/>
          </p:nvPr>
        </p:nvSpPr>
        <p:spPr>
          <a:xfrm>
            <a:off x="1370693" y="5494872"/>
            <a:ext cx="9440034" cy="621614"/>
          </a:xfrm>
        </p:spPr>
        <p:txBody>
          <a:bodyPr>
            <a:normAutofit/>
          </a:bodyPr>
          <a:lstStyle/>
          <a:p>
            <a:pPr>
              <a:lnSpc>
                <a:spcPct val="90000"/>
              </a:lnSpc>
            </a:pPr>
            <a:r>
              <a:rPr lang="de-DE" sz="1400">
                <a:latin typeface="Arial Nova" panose="020B0504020202020204" pitchFamily="34" charset="0"/>
              </a:rPr>
              <a:t>Präsentation</a:t>
            </a:r>
          </a:p>
          <a:p>
            <a:pPr>
              <a:lnSpc>
                <a:spcPct val="90000"/>
              </a:lnSpc>
            </a:pPr>
            <a:r>
              <a:rPr lang="de-DE" sz="1400">
                <a:latin typeface="Arial Nova" panose="020B0504020202020204" pitchFamily="34" charset="0"/>
              </a:rPr>
              <a:t>Nadine-Désirée Székely</a:t>
            </a:r>
          </a:p>
        </p:txBody>
      </p:sp>
      <p:pic>
        <p:nvPicPr>
          <p:cNvPr id="13" name="Picture 11">
            <a:extLst>
              <a:ext uri="{FF2B5EF4-FFF2-40B4-BE49-F238E27FC236}">
                <a16:creationId xmlns:a16="http://schemas.microsoft.com/office/drawing/2014/main" id="{4C11ABDD-0F88-4F1D-BC16-7E18ECF232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Grafik 2">
            <a:extLst>
              <a:ext uri="{FF2B5EF4-FFF2-40B4-BE49-F238E27FC236}">
                <a16:creationId xmlns:a16="http://schemas.microsoft.com/office/drawing/2014/main" id="{79AC459F-C495-4BF5-E71E-D2D977196997}"/>
              </a:ext>
            </a:extLst>
          </p:cNvPr>
          <p:cNvPicPr>
            <a:picLocks noChangeAspect="1"/>
          </p:cNvPicPr>
          <p:nvPr/>
        </p:nvPicPr>
        <p:blipFill>
          <a:blip r:embed="rId5">
            <a:extLst>
              <a:ext uri="{28A0092B-C50C-407E-A947-70E740481C1C}">
                <a14:useLocalDpi xmlns:a14="http://schemas.microsoft.com/office/drawing/2010/main" val="0"/>
              </a:ext>
            </a:extLst>
          </a:blip>
          <a:srcRect r="1" b="1753"/>
          <a:stretch/>
        </p:blipFill>
        <p:spPr>
          <a:xfrm>
            <a:off x="3210747" y="643463"/>
            <a:ext cx="5777293" cy="3249553"/>
          </a:xfrm>
          <a:prstGeom prst="rect">
            <a:avLst/>
          </a:prstGeom>
        </p:spPr>
      </p:pic>
    </p:spTree>
    <p:extLst>
      <p:ext uri="{BB962C8B-B14F-4D97-AF65-F5344CB8AC3E}">
        <p14:creationId xmlns:p14="http://schemas.microsoft.com/office/powerpoint/2010/main" val="68683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A135A0-C5A0-D792-9DF6-409A0C270423}"/>
              </a:ext>
            </a:extLst>
          </p:cNvPr>
          <p:cNvSpPr>
            <a:spLocks noGrp="1"/>
          </p:cNvSpPr>
          <p:nvPr>
            <p:ph type="title"/>
          </p:nvPr>
        </p:nvSpPr>
        <p:spPr/>
        <p:txBody>
          <a:bodyPr/>
          <a:lstStyle/>
          <a:p>
            <a:pPr algn="ctr"/>
            <a:r>
              <a:rPr lang="de-DE" dirty="0"/>
              <a:t>Quiz</a:t>
            </a:r>
          </a:p>
        </p:txBody>
      </p:sp>
      <p:sp>
        <p:nvSpPr>
          <p:cNvPr id="3" name="Inhaltsplatzhalter 2">
            <a:extLst>
              <a:ext uri="{FF2B5EF4-FFF2-40B4-BE49-F238E27FC236}">
                <a16:creationId xmlns:a16="http://schemas.microsoft.com/office/drawing/2014/main" id="{5CCC70C8-FEFD-86D0-9411-6DB0BFF353A8}"/>
              </a:ext>
            </a:extLst>
          </p:cNvPr>
          <p:cNvSpPr>
            <a:spLocks noGrp="1"/>
          </p:cNvSpPr>
          <p:nvPr>
            <p:ph idx="1"/>
          </p:nvPr>
        </p:nvSpPr>
        <p:spPr>
          <a:xfrm>
            <a:off x="540108" y="1580050"/>
            <a:ext cx="11101136" cy="4282633"/>
          </a:xfrm>
        </p:spPr>
        <p:txBody>
          <a:bodyPr>
            <a:normAutofit lnSpcReduction="10000"/>
          </a:bodyPr>
          <a:lstStyle/>
          <a:p>
            <a:pPr marL="0" indent="0">
              <a:lnSpc>
                <a:spcPct val="250000"/>
              </a:lnSpc>
              <a:buNone/>
            </a:pPr>
            <a:r>
              <a:rPr lang="de-DE" sz="2000" b="1" dirty="0">
                <a:latin typeface="Arial Nova" panose="020B0504020202020204" pitchFamily="34" charset="0"/>
              </a:rPr>
              <a:t>Welche Methode wird verwendet, um eine Unterbrechung auszulösen?</a:t>
            </a:r>
          </a:p>
          <a:p>
            <a:pPr marL="0" indent="0">
              <a:lnSpc>
                <a:spcPct val="250000"/>
              </a:lnSpc>
              <a:buNone/>
            </a:pPr>
            <a:r>
              <a:rPr lang="de-DE" sz="2000" dirty="0">
                <a:latin typeface="Arial Nova" panose="020B0504020202020204" pitchFamily="34" charset="0"/>
              </a:rPr>
              <a:t>A) </a:t>
            </a:r>
            <a:r>
              <a:rPr lang="de-DE" sz="2000" dirty="0" err="1">
                <a:latin typeface="Arial Nova" panose="020B0504020202020204" pitchFamily="34" charset="0"/>
              </a:rPr>
              <a:t>stop</a:t>
            </a:r>
            <a:r>
              <a:rPr lang="de-DE" sz="2000" dirty="0">
                <a:latin typeface="Arial Nova" panose="020B0504020202020204" pitchFamily="34" charset="0"/>
              </a:rPr>
              <a:t>()</a:t>
            </a:r>
          </a:p>
          <a:p>
            <a:pPr marL="0" indent="0">
              <a:lnSpc>
                <a:spcPct val="250000"/>
              </a:lnSpc>
              <a:buNone/>
            </a:pPr>
            <a:r>
              <a:rPr lang="de-DE" sz="2000" dirty="0">
                <a:latin typeface="Arial Nova" panose="020B0504020202020204" pitchFamily="34" charset="0"/>
              </a:rPr>
              <a:t>B) </a:t>
            </a:r>
            <a:r>
              <a:rPr lang="de-DE" sz="2000" dirty="0" err="1">
                <a:latin typeface="Arial Nova" panose="020B0504020202020204" pitchFamily="34" charset="0"/>
              </a:rPr>
              <a:t>interrupt</a:t>
            </a:r>
            <a:r>
              <a:rPr lang="de-DE" sz="2000" dirty="0">
                <a:latin typeface="Arial Nova" panose="020B0504020202020204" pitchFamily="34" charset="0"/>
              </a:rPr>
              <a:t>()</a:t>
            </a:r>
          </a:p>
          <a:p>
            <a:pPr marL="0" indent="0">
              <a:lnSpc>
                <a:spcPct val="250000"/>
              </a:lnSpc>
              <a:buNone/>
            </a:pPr>
            <a:r>
              <a:rPr lang="de-DE" sz="2000" dirty="0">
                <a:latin typeface="Arial Nova" panose="020B0504020202020204" pitchFamily="34" charset="0"/>
              </a:rPr>
              <a:t>C) </a:t>
            </a:r>
            <a:r>
              <a:rPr lang="de-DE" sz="2000" dirty="0" err="1">
                <a:latin typeface="Arial Nova" panose="020B0504020202020204" pitchFamily="34" charset="0"/>
              </a:rPr>
              <a:t>terminate</a:t>
            </a:r>
            <a:r>
              <a:rPr lang="de-DE" sz="2000" dirty="0">
                <a:latin typeface="Arial Nova" panose="020B0504020202020204" pitchFamily="34" charset="0"/>
              </a:rPr>
              <a:t>()</a:t>
            </a:r>
          </a:p>
          <a:p>
            <a:pPr marL="0" indent="0">
              <a:lnSpc>
                <a:spcPct val="250000"/>
              </a:lnSpc>
              <a:buNone/>
            </a:pPr>
            <a:r>
              <a:rPr lang="de-DE" sz="2000" dirty="0">
                <a:latin typeface="Arial Nova" panose="020B0504020202020204" pitchFamily="34" charset="0"/>
              </a:rPr>
              <a:t>D) pause()</a:t>
            </a:r>
          </a:p>
        </p:txBody>
      </p:sp>
      <p:sp>
        <p:nvSpPr>
          <p:cNvPr id="4" name="Datumsplatzhalter 3">
            <a:extLst>
              <a:ext uri="{FF2B5EF4-FFF2-40B4-BE49-F238E27FC236}">
                <a16:creationId xmlns:a16="http://schemas.microsoft.com/office/drawing/2014/main" id="{E034FA9E-5991-534D-8E97-196AC4DC923D}"/>
              </a:ext>
            </a:extLst>
          </p:cNvPr>
          <p:cNvSpPr>
            <a:spLocks noGrp="1"/>
          </p:cNvSpPr>
          <p:nvPr>
            <p:ph type="dt" sz="half" idx="10"/>
          </p:nvPr>
        </p:nvSpPr>
        <p:spPr/>
        <p:txBody>
          <a:bodyPr/>
          <a:lstStyle/>
          <a:p>
            <a:r>
              <a:rPr lang="de-DE"/>
              <a:t>04.12.2024</a:t>
            </a:r>
            <a:endParaRPr lang="en-US"/>
          </a:p>
        </p:txBody>
      </p:sp>
      <p:sp>
        <p:nvSpPr>
          <p:cNvPr id="5" name="Fußzeilenplatzhalter 4">
            <a:extLst>
              <a:ext uri="{FF2B5EF4-FFF2-40B4-BE49-F238E27FC236}">
                <a16:creationId xmlns:a16="http://schemas.microsoft.com/office/drawing/2014/main" id="{F908C88E-4503-D988-3F77-AB5891DE7A93}"/>
              </a:ext>
            </a:extLst>
          </p:cNvPr>
          <p:cNvSpPr>
            <a:spLocks noGrp="1"/>
          </p:cNvSpPr>
          <p:nvPr>
            <p:ph type="ftr" sz="quarter" idx="11"/>
          </p:nvPr>
        </p:nvSpPr>
        <p:spPr/>
        <p:txBody>
          <a:bodyPr/>
          <a:lstStyle/>
          <a:p>
            <a:r>
              <a:rPr lang="en-US"/>
              <a:t>Nadine-D.Székely                               SIC</a:t>
            </a:r>
          </a:p>
        </p:txBody>
      </p:sp>
      <p:sp>
        <p:nvSpPr>
          <p:cNvPr id="6" name="Foliennummernplatzhalter 5">
            <a:extLst>
              <a:ext uri="{FF2B5EF4-FFF2-40B4-BE49-F238E27FC236}">
                <a16:creationId xmlns:a16="http://schemas.microsoft.com/office/drawing/2014/main" id="{386CF954-8BF0-8D0D-089C-4C292AAF8F39}"/>
              </a:ext>
            </a:extLst>
          </p:cNvPr>
          <p:cNvSpPr>
            <a:spLocks noGrp="1"/>
          </p:cNvSpPr>
          <p:nvPr>
            <p:ph type="sldNum" sz="quarter" idx="12"/>
          </p:nvPr>
        </p:nvSpPr>
        <p:spPr/>
        <p:txBody>
          <a:bodyPr/>
          <a:lstStyle/>
          <a:p>
            <a:fld id="{4CD77608-3819-479B-BB98-C216BA724EFE}" type="slidenum">
              <a:rPr lang="en-US" smtClean="0"/>
              <a:t>10</a:t>
            </a:fld>
            <a:endParaRPr lang="en-US"/>
          </a:p>
        </p:txBody>
      </p:sp>
      <p:sp>
        <p:nvSpPr>
          <p:cNvPr id="8" name="Pfeil: nach links 7">
            <a:extLst>
              <a:ext uri="{FF2B5EF4-FFF2-40B4-BE49-F238E27FC236}">
                <a16:creationId xmlns:a16="http://schemas.microsoft.com/office/drawing/2014/main" id="{17E1CBBD-5553-1F12-E9A1-5000D801B23C}"/>
              </a:ext>
            </a:extLst>
          </p:cNvPr>
          <p:cNvSpPr/>
          <p:nvPr/>
        </p:nvSpPr>
        <p:spPr>
          <a:xfrm>
            <a:off x="2852928" y="3781425"/>
            <a:ext cx="1636776" cy="365125"/>
          </a:xfrm>
          <a:prstGeom prst="lef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highlight>
                <a:srgbClr val="008080"/>
              </a:highlight>
            </a:endParaRPr>
          </a:p>
        </p:txBody>
      </p:sp>
    </p:spTree>
    <p:extLst>
      <p:ext uri="{BB962C8B-B14F-4D97-AF65-F5344CB8AC3E}">
        <p14:creationId xmlns:p14="http://schemas.microsoft.com/office/powerpoint/2010/main" val="537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Inhaltsplatzhalter 7" descr="Glühbirne vor gelbem Hintergrund mit skizzierten Lichtstrahlen und Kabel">
            <a:extLst>
              <a:ext uri="{FF2B5EF4-FFF2-40B4-BE49-F238E27FC236}">
                <a16:creationId xmlns:a16="http://schemas.microsoft.com/office/drawing/2014/main" id="{851D3009-D115-D73B-134E-B7EE0EBB7400}"/>
              </a:ext>
            </a:extLst>
          </p:cNvPr>
          <p:cNvPicPr>
            <a:picLocks noChangeAspect="1"/>
          </p:cNvPicPr>
          <p:nvPr/>
        </p:nvPicPr>
        <p:blipFill>
          <a:blip r:embed="rId4">
            <a:extLst>
              <a:ext uri="{28A0092B-C50C-407E-A947-70E740481C1C}">
                <a14:useLocalDpi xmlns:a14="http://schemas.microsoft.com/office/drawing/2010/main" val="0"/>
              </a:ext>
            </a:extLst>
          </a:blip>
          <a:srcRect l="23258" r="1" b="1"/>
          <a:stretch/>
        </p:blipFill>
        <p:spPr>
          <a:xfrm>
            <a:off x="694481" y="2186589"/>
            <a:ext cx="4826643" cy="33895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Datumsplatzhalter 3">
            <a:extLst>
              <a:ext uri="{FF2B5EF4-FFF2-40B4-BE49-F238E27FC236}">
                <a16:creationId xmlns:a16="http://schemas.microsoft.com/office/drawing/2014/main" id="{614A2AC4-278A-2928-0232-B921F63572D9}"/>
              </a:ext>
            </a:extLst>
          </p:cNvPr>
          <p:cNvSpPr>
            <a:spLocks noGrp="1"/>
          </p:cNvSpPr>
          <p:nvPr>
            <p:ph type="dt" sz="half" idx="10"/>
          </p:nvPr>
        </p:nvSpPr>
        <p:spPr/>
        <p:txBody>
          <a:bodyPr>
            <a:normAutofit/>
          </a:bodyPr>
          <a:lstStyle/>
          <a:p>
            <a:pPr>
              <a:spcAft>
                <a:spcPts val="600"/>
              </a:spcAft>
            </a:pPr>
            <a:r>
              <a:rPr lang="de-DE"/>
              <a:t>04.12.2024</a:t>
            </a:r>
            <a:endParaRPr lang="en-US"/>
          </a:p>
        </p:txBody>
      </p:sp>
      <p:sp>
        <p:nvSpPr>
          <p:cNvPr id="5" name="Fußzeilenplatzhalter 4">
            <a:extLst>
              <a:ext uri="{FF2B5EF4-FFF2-40B4-BE49-F238E27FC236}">
                <a16:creationId xmlns:a16="http://schemas.microsoft.com/office/drawing/2014/main" id="{7C8DCD70-0A48-D883-F2BE-7D65040EE4AB}"/>
              </a:ext>
            </a:extLst>
          </p:cNvPr>
          <p:cNvSpPr>
            <a:spLocks noGrp="1"/>
          </p:cNvSpPr>
          <p:nvPr>
            <p:ph type="ftr" sz="quarter" idx="11"/>
          </p:nvPr>
        </p:nvSpPr>
        <p:spPr/>
        <p:txBody>
          <a:bodyPr>
            <a:normAutofit/>
          </a:bodyPr>
          <a:lstStyle/>
          <a:p>
            <a:pPr>
              <a:spcAft>
                <a:spcPts val="600"/>
              </a:spcAft>
            </a:pPr>
            <a:r>
              <a:rPr lang="en-US"/>
              <a:t>Nadine-D.Székely                               SIC</a:t>
            </a:r>
          </a:p>
        </p:txBody>
      </p:sp>
      <p:sp>
        <p:nvSpPr>
          <p:cNvPr id="6" name="Foliennummernplatzhalter 5">
            <a:extLst>
              <a:ext uri="{FF2B5EF4-FFF2-40B4-BE49-F238E27FC236}">
                <a16:creationId xmlns:a16="http://schemas.microsoft.com/office/drawing/2014/main" id="{1C9EDA6D-C087-C521-4E9F-EF3FF91C3B5F}"/>
              </a:ext>
            </a:extLst>
          </p:cNvPr>
          <p:cNvSpPr>
            <a:spLocks noGrp="1"/>
          </p:cNvSpPr>
          <p:nvPr>
            <p:ph type="sldNum" sz="quarter" idx="12"/>
          </p:nvPr>
        </p:nvSpPr>
        <p:spPr/>
        <p:txBody>
          <a:bodyPr>
            <a:normAutofit/>
          </a:bodyPr>
          <a:lstStyle/>
          <a:p>
            <a:pPr>
              <a:spcAft>
                <a:spcPts val="600"/>
              </a:spcAft>
            </a:pPr>
            <a:fld id="{4CD77608-3819-479B-BB98-C216BA724EFE}" type="slidenum">
              <a:rPr lang="en-US" smtClean="0"/>
              <a:pPr>
                <a:spcAft>
                  <a:spcPts val="600"/>
                </a:spcAft>
              </a:pPr>
              <a:t>11</a:t>
            </a:fld>
            <a:endParaRPr lang="en-US"/>
          </a:p>
        </p:txBody>
      </p:sp>
      <p:sp>
        <p:nvSpPr>
          <p:cNvPr id="12" name="Content Placeholder 11">
            <a:extLst>
              <a:ext uri="{FF2B5EF4-FFF2-40B4-BE49-F238E27FC236}">
                <a16:creationId xmlns:a16="http://schemas.microsoft.com/office/drawing/2014/main" id="{9661E910-D4D3-F3CD-FD34-01085F1A0D1A}"/>
              </a:ext>
            </a:extLst>
          </p:cNvPr>
          <p:cNvSpPr>
            <a:spLocks noGrp="1"/>
          </p:cNvSpPr>
          <p:nvPr>
            <p:ph idx="4294967295"/>
          </p:nvPr>
        </p:nvSpPr>
        <p:spPr>
          <a:xfrm>
            <a:off x="1075008" y="671357"/>
            <a:ext cx="4065588" cy="1208088"/>
          </a:xfrm>
        </p:spPr>
        <p:txBody>
          <a:bodyPr anchor="ctr">
            <a:normAutofit/>
          </a:bodyPr>
          <a:lstStyle/>
          <a:p>
            <a:pPr marL="36900" indent="0" algn="ctr">
              <a:buNone/>
            </a:pPr>
            <a:r>
              <a:rPr lang="en-US" sz="4800" dirty="0">
                <a:latin typeface="Arial Nova" panose="020B0504020202020204" pitchFamily="34" charset="0"/>
              </a:rPr>
              <a:t>Noch Fragen?</a:t>
            </a:r>
          </a:p>
        </p:txBody>
      </p:sp>
      <p:pic>
        <p:nvPicPr>
          <p:cNvPr id="10" name="Grafik 9" descr="Rote Dreiecke">
            <a:extLst>
              <a:ext uri="{FF2B5EF4-FFF2-40B4-BE49-F238E27FC236}">
                <a16:creationId xmlns:a16="http://schemas.microsoft.com/office/drawing/2014/main" id="{7EA254C3-E953-528D-B13E-65455C62C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2510" y="309785"/>
            <a:ext cx="4925045" cy="33895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feld 10">
            <a:extLst>
              <a:ext uri="{FF2B5EF4-FFF2-40B4-BE49-F238E27FC236}">
                <a16:creationId xmlns:a16="http://schemas.microsoft.com/office/drawing/2014/main" id="{653E135C-0D31-CF03-230A-BA666C1E53FE}"/>
              </a:ext>
            </a:extLst>
          </p:cNvPr>
          <p:cNvSpPr txBox="1"/>
          <p:nvPr/>
        </p:nvSpPr>
        <p:spPr>
          <a:xfrm>
            <a:off x="6342510" y="4006471"/>
            <a:ext cx="4925045" cy="1569660"/>
          </a:xfrm>
          <a:prstGeom prst="rect">
            <a:avLst/>
          </a:prstGeom>
          <a:noFill/>
        </p:spPr>
        <p:txBody>
          <a:bodyPr wrap="square" rtlCol="0">
            <a:spAutoFit/>
          </a:bodyPr>
          <a:lstStyle/>
          <a:p>
            <a:pPr algn="ctr"/>
            <a:r>
              <a:rPr lang="de-DE" sz="4800" dirty="0">
                <a:latin typeface="Arial Nova" panose="020B0504020202020204" pitchFamily="34" charset="0"/>
              </a:rPr>
              <a:t>Danke für Ihre Aufmerksamkeit!</a:t>
            </a:r>
          </a:p>
        </p:txBody>
      </p:sp>
    </p:spTree>
    <p:extLst>
      <p:ext uri="{BB962C8B-B14F-4D97-AF65-F5344CB8AC3E}">
        <p14:creationId xmlns:p14="http://schemas.microsoft.com/office/powerpoint/2010/main" val="376612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DC7A0E8-3C74-85AC-ABE0-AB9549867837}"/>
              </a:ext>
            </a:extLst>
          </p:cNvPr>
          <p:cNvSpPr>
            <a:spLocks noGrp="1"/>
          </p:cNvSpPr>
          <p:nvPr>
            <p:ph type="title"/>
          </p:nvPr>
        </p:nvSpPr>
        <p:spPr/>
        <p:txBody>
          <a:bodyPr>
            <a:normAutofit fontScale="90000"/>
          </a:bodyPr>
          <a:lstStyle/>
          <a:p>
            <a:r>
              <a:rPr lang="de-DE" sz="4800" dirty="0">
                <a:latin typeface="Arial Nova" panose="020B0504020202020204" pitchFamily="34" charset="0"/>
              </a:rPr>
              <a:t>Quellenverzeichnis</a:t>
            </a:r>
            <a:br>
              <a:rPr lang="de-DE" sz="4800" dirty="0">
                <a:latin typeface="Arial Nova" panose="020B0504020202020204" pitchFamily="34" charset="0"/>
              </a:rPr>
            </a:br>
            <a:endParaRPr lang="de-DE" sz="2800" dirty="0">
              <a:latin typeface="Arial Nova" panose="020B0504020202020204" pitchFamily="34" charset="0"/>
            </a:endParaRPr>
          </a:p>
        </p:txBody>
      </p:sp>
      <p:sp>
        <p:nvSpPr>
          <p:cNvPr id="2" name="Inhaltsplatzhalter 1">
            <a:extLst>
              <a:ext uri="{FF2B5EF4-FFF2-40B4-BE49-F238E27FC236}">
                <a16:creationId xmlns:a16="http://schemas.microsoft.com/office/drawing/2014/main" id="{D4AC472E-BDDB-6545-EA9D-3A189C842838}"/>
              </a:ext>
            </a:extLst>
          </p:cNvPr>
          <p:cNvSpPr>
            <a:spLocks noGrp="1"/>
          </p:cNvSpPr>
          <p:nvPr>
            <p:ph idx="1"/>
          </p:nvPr>
        </p:nvSpPr>
        <p:spPr/>
        <p:txBody>
          <a:bodyPr/>
          <a:lstStyle/>
          <a:p>
            <a:pPr marL="36900" indent="0">
              <a:buNone/>
            </a:pPr>
            <a:r>
              <a:rPr lang="de-DE" sz="2000" dirty="0">
                <a:latin typeface="Arial Nova" panose="020B0504020202020204" pitchFamily="34" charset="0"/>
              </a:rPr>
              <a:t>Titelbild: https://openai.com/index/dall-e-3/</a:t>
            </a:r>
            <a:br>
              <a:rPr lang="de-DE" sz="2000" dirty="0">
                <a:latin typeface="Arial Nova" panose="020B0504020202020204" pitchFamily="34" charset="0"/>
              </a:rPr>
            </a:br>
            <a:br>
              <a:rPr lang="de-DE" sz="2000" dirty="0">
                <a:latin typeface="Arial Nova" panose="020B0504020202020204" pitchFamily="34" charset="0"/>
              </a:rPr>
            </a:br>
            <a:r>
              <a:rPr lang="de-DE" sz="2000" dirty="0">
                <a:latin typeface="Arial Nova" panose="020B0504020202020204" pitchFamily="34" charset="0"/>
              </a:rPr>
              <a:t>https://docs.oracle.com/javase/9/docs/api/java/lang/InterruptedException.html#:~:text=Class%20InterruptedException&amp;text=Thrown%20when%20a%20thread%20is,to%20immediately%20throw%20this%20exception.</a:t>
            </a:r>
            <a:br>
              <a:rPr lang="de-DE" sz="2000" dirty="0">
                <a:latin typeface="Arial Nova" panose="020B0504020202020204" pitchFamily="34" charset="0"/>
              </a:rPr>
            </a:br>
            <a:br>
              <a:rPr lang="de-DE" sz="2000" dirty="0">
                <a:latin typeface="Arial Nova" panose="020B0504020202020204" pitchFamily="34" charset="0"/>
              </a:rPr>
            </a:br>
            <a:r>
              <a:rPr lang="de-DE" sz="2000" dirty="0">
                <a:latin typeface="Arial Nova" panose="020B0504020202020204" pitchFamily="34" charset="0"/>
              </a:rPr>
              <a:t>https://angelikalanger.com/Articles/EffectiveJava/17.StopThread/17.StopThread.html</a:t>
            </a:r>
            <a:br>
              <a:rPr lang="de-DE" sz="2000" dirty="0">
                <a:latin typeface="Arial Nova" panose="020B0504020202020204" pitchFamily="34" charset="0"/>
              </a:rPr>
            </a:br>
            <a:br>
              <a:rPr lang="de-DE" sz="2000" dirty="0">
                <a:latin typeface="Arial Nova" panose="020B0504020202020204" pitchFamily="34" charset="0"/>
              </a:rPr>
            </a:br>
            <a:r>
              <a:rPr lang="de-DE" sz="2000" dirty="0">
                <a:latin typeface="Arial Nova" panose="020B0504020202020204" pitchFamily="34" charset="0"/>
              </a:rPr>
              <a:t>https://www.php.cn/de/faq/1796593541.html</a:t>
            </a:r>
            <a:br>
              <a:rPr lang="de-DE" sz="2000" dirty="0">
                <a:latin typeface="Arial Nova" panose="020B0504020202020204" pitchFamily="34" charset="0"/>
              </a:rPr>
            </a:br>
            <a:br>
              <a:rPr lang="de-DE" sz="2000" dirty="0">
                <a:latin typeface="Arial Nova" panose="020B0504020202020204" pitchFamily="34" charset="0"/>
              </a:rPr>
            </a:br>
            <a:r>
              <a:rPr lang="de-DE" sz="2000" dirty="0">
                <a:latin typeface="Arial Nova" panose="020B0504020202020204" pitchFamily="34" charset="0"/>
              </a:rPr>
              <a:t>https://www.geeksforgeeks.org/deadlock-in-java-multithreading/</a:t>
            </a:r>
            <a:br>
              <a:rPr lang="de-DE" sz="2000" dirty="0">
                <a:latin typeface="Arial Nova" panose="020B0504020202020204" pitchFamily="34" charset="0"/>
              </a:rPr>
            </a:br>
            <a:endParaRPr lang="de-DE" dirty="0"/>
          </a:p>
        </p:txBody>
      </p:sp>
      <p:sp>
        <p:nvSpPr>
          <p:cNvPr id="5" name="Datumsplatzhalter 4">
            <a:extLst>
              <a:ext uri="{FF2B5EF4-FFF2-40B4-BE49-F238E27FC236}">
                <a16:creationId xmlns:a16="http://schemas.microsoft.com/office/drawing/2014/main" id="{99D088F7-625B-C4F9-8DEF-969102801639}"/>
              </a:ext>
            </a:extLst>
          </p:cNvPr>
          <p:cNvSpPr>
            <a:spLocks noGrp="1"/>
          </p:cNvSpPr>
          <p:nvPr>
            <p:ph type="dt" sz="half" idx="10"/>
          </p:nvPr>
        </p:nvSpPr>
        <p:spPr/>
        <p:txBody>
          <a:bodyPr/>
          <a:lstStyle/>
          <a:p>
            <a:r>
              <a:rPr lang="de-DE"/>
              <a:t>04.12.2024</a:t>
            </a:r>
            <a:endParaRPr lang="en-US"/>
          </a:p>
        </p:txBody>
      </p:sp>
      <p:sp>
        <p:nvSpPr>
          <p:cNvPr id="7" name="Fußzeilenplatzhalter 6">
            <a:extLst>
              <a:ext uri="{FF2B5EF4-FFF2-40B4-BE49-F238E27FC236}">
                <a16:creationId xmlns:a16="http://schemas.microsoft.com/office/drawing/2014/main" id="{CA1D51DB-EC03-DBB8-F77A-2CAF48FBD72E}"/>
              </a:ext>
            </a:extLst>
          </p:cNvPr>
          <p:cNvSpPr>
            <a:spLocks noGrp="1"/>
          </p:cNvSpPr>
          <p:nvPr>
            <p:ph type="ftr" sz="quarter" idx="11"/>
          </p:nvPr>
        </p:nvSpPr>
        <p:spPr/>
        <p:txBody>
          <a:bodyPr/>
          <a:lstStyle/>
          <a:p>
            <a:r>
              <a:rPr lang="en-US"/>
              <a:t>Nadine-D.Székely                               SIC</a:t>
            </a:r>
          </a:p>
        </p:txBody>
      </p:sp>
      <p:sp>
        <p:nvSpPr>
          <p:cNvPr id="6" name="Foliennummernplatzhalter 5">
            <a:extLst>
              <a:ext uri="{FF2B5EF4-FFF2-40B4-BE49-F238E27FC236}">
                <a16:creationId xmlns:a16="http://schemas.microsoft.com/office/drawing/2014/main" id="{5E949231-E331-4B9D-AC81-3CFA536D8EAA}"/>
              </a:ext>
            </a:extLst>
          </p:cNvPr>
          <p:cNvSpPr>
            <a:spLocks noGrp="1"/>
          </p:cNvSpPr>
          <p:nvPr>
            <p:ph type="sldNum" sz="quarter" idx="12"/>
          </p:nvPr>
        </p:nvSpPr>
        <p:spPr/>
        <p:txBody>
          <a:bodyPr/>
          <a:lstStyle/>
          <a:p>
            <a:fld id="{4CD77608-3819-479B-BB98-C216BA724EFE}" type="slidenum">
              <a:rPr lang="en-US" smtClean="0"/>
              <a:t>12</a:t>
            </a:fld>
            <a:endParaRPr lang="en-US"/>
          </a:p>
        </p:txBody>
      </p:sp>
    </p:spTree>
    <p:extLst>
      <p:ext uri="{BB962C8B-B14F-4D97-AF65-F5344CB8AC3E}">
        <p14:creationId xmlns:p14="http://schemas.microsoft.com/office/powerpoint/2010/main" val="81150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05C453-B40A-4150-6D50-0AD2F6CC8806}"/>
              </a:ext>
            </a:extLst>
          </p:cNvPr>
          <p:cNvSpPr>
            <a:spLocks noGrp="1"/>
          </p:cNvSpPr>
          <p:nvPr>
            <p:ph type="title"/>
          </p:nvPr>
        </p:nvSpPr>
        <p:spPr/>
        <p:txBody>
          <a:bodyPr>
            <a:normAutofit/>
          </a:bodyPr>
          <a:lstStyle/>
          <a:p>
            <a:pPr algn="ctr"/>
            <a:r>
              <a:rPr lang="de-DE" sz="4800" dirty="0">
                <a:latin typeface="Arial Nova" panose="020B0504020202020204" pitchFamily="34" charset="0"/>
              </a:rPr>
              <a:t>Inhalt</a:t>
            </a:r>
          </a:p>
        </p:txBody>
      </p:sp>
      <p:sp>
        <p:nvSpPr>
          <p:cNvPr id="3" name="Inhaltsplatzhalter 2">
            <a:extLst>
              <a:ext uri="{FF2B5EF4-FFF2-40B4-BE49-F238E27FC236}">
                <a16:creationId xmlns:a16="http://schemas.microsoft.com/office/drawing/2014/main" id="{680B7406-125A-D987-955E-611D5C90A218}"/>
              </a:ext>
            </a:extLst>
          </p:cNvPr>
          <p:cNvSpPr>
            <a:spLocks noGrp="1"/>
          </p:cNvSpPr>
          <p:nvPr>
            <p:ph sz="half" idx="2"/>
          </p:nvPr>
        </p:nvSpPr>
        <p:spPr>
          <a:xfrm>
            <a:off x="1005872" y="1753387"/>
            <a:ext cx="4876344" cy="4037814"/>
          </a:xfrm>
        </p:spPr>
        <p:txBody>
          <a:bodyPr>
            <a:noAutofit/>
          </a:bodyPr>
          <a:lstStyle/>
          <a:p>
            <a:pPr>
              <a:lnSpc>
                <a:spcPct val="200000"/>
              </a:lnSpc>
              <a:buFont typeface="Wingdings" panose="05000000000000000000" pitchFamily="2" charset="2"/>
              <a:buChar char="§"/>
            </a:pPr>
            <a:r>
              <a:rPr lang="de-DE" sz="2000" dirty="0">
                <a:latin typeface="Arial Nova" panose="020B0504020202020204" pitchFamily="34" charset="0"/>
              </a:rPr>
              <a:t>InterruptedException</a:t>
            </a:r>
          </a:p>
          <a:p>
            <a:pPr>
              <a:lnSpc>
                <a:spcPct val="200000"/>
              </a:lnSpc>
              <a:buFont typeface="Wingdings" panose="05000000000000000000" pitchFamily="2" charset="2"/>
              <a:buChar char="§"/>
            </a:pPr>
            <a:r>
              <a:rPr lang="de-DE" sz="2000" dirty="0">
                <a:latin typeface="Arial Nova" panose="020B0504020202020204" pitchFamily="34" charset="0"/>
                <a:sym typeface="Wingdings" panose="05000000000000000000" pitchFamily="2" charset="2"/>
              </a:rPr>
              <a:t>Schlüsselmethoden</a:t>
            </a:r>
          </a:p>
          <a:p>
            <a:pPr>
              <a:lnSpc>
                <a:spcPct val="200000"/>
              </a:lnSpc>
              <a:buFont typeface="Wingdings" panose="05000000000000000000" pitchFamily="2" charset="2"/>
              <a:buChar char="§"/>
            </a:pPr>
            <a:r>
              <a:rPr lang="de-DE" sz="2000" dirty="0">
                <a:latin typeface="Arial Nova" panose="020B0504020202020204" pitchFamily="34" charset="0"/>
                <a:sym typeface="Wingdings" panose="05000000000000000000" pitchFamily="2" charset="2"/>
              </a:rPr>
              <a:t>Wann tritt die Unterbrechung auf</a:t>
            </a:r>
          </a:p>
          <a:p>
            <a:pPr>
              <a:lnSpc>
                <a:spcPct val="200000"/>
              </a:lnSpc>
              <a:buFont typeface="Wingdings" panose="05000000000000000000" pitchFamily="2" charset="2"/>
              <a:buChar char="§"/>
            </a:pPr>
            <a:r>
              <a:rPr lang="de-DE" sz="2000" dirty="0">
                <a:latin typeface="Arial Nova" panose="020B0504020202020204" pitchFamily="34" charset="0"/>
                <a:sym typeface="Wingdings" panose="05000000000000000000" pitchFamily="2" charset="2"/>
              </a:rPr>
              <a:t>Wie gehe ich mit ihr um</a:t>
            </a:r>
          </a:p>
          <a:p>
            <a:pPr>
              <a:lnSpc>
                <a:spcPct val="200000"/>
              </a:lnSpc>
              <a:buFont typeface="Wingdings" panose="05000000000000000000" pitchFamily="2" charset="2"/>
              <a:buChar char="§"/>
            </a:pPr>
            <a:endParaRPr lang="de-DE" sz="2000" dirty="0">
              <a:latin typeface="Arial Nova" panose="020B0504020202020204" pitchFamily="34" charset="0"/>
              <a:sym typeface="Wingdings" panose="05000000000000000000" pitchFamily="2" charset="2"/>
            </a:endParaRPr>
          </a:p>
        </p:txBody>
      </p:sp>
      <p:sp>
        <p:nvSpPr>
          <p:cNvPr id="9" name="Inhaltsplatzhalter 8">
            <a:extLst>
              <a:ext uri="{FF2B5EF4-FFF2-40B4-BE49-F238E27FC236}">
                <a16:creationId xmlns:a16="http://schemas.microsoft.com/office/drawing/2014/main" id="{8F195919-58DF-D26A-F9BB-2596279CEEB2}"/>
              </a:ext>
            </a:extLst>
          </p:cNvPr>
          <p:cNvSpPr>
            <a:spLocks noGrp="1"/>
          </p:cNvSpPr>
          <p:nvPr>
            <p:ph sz="quarter" idx="4"/>
          </p:nvPr>
        </p:nvSpPr>
        <p:spPr>
          <a:xfrm>
            <a:off x="6294967" y="1753387"/>
            <a:ext cx="4895330" cy="4037813"/>
          </a:xfrm>
        </p:spPr>
        <p:txBody>
          <a:bodyPr/>
          <a:lstStyle/>
          <a:p>
            <a:pPr>
              <a:lnSpc>
                <a:spcPct val="200000"/>
              </a:lnSpc>
              <a:buFont typeface="Wingdings" panose="05000000000000000000" pitchFamily="2" charset="2"/>
              <a:buChar char="§"/>
            </a:pPr>
            <a:r>
              <a:rPr lang="de-DE" sz="2000" dirty="0">
                <a:latin typeface="Arial Nova" panose="020B0504020202020204" pitchFamily="34" charset="0"/>
              </a:rPr>
              <a:t>Deadlocks</a:t>
            </a:r>
          </a:p>
          <a:p>
            <a:pPr>
              <a:lnSpc>
                <a:spcPct val="200000"/>
              </a:lnSpc>
              <a:buFont typeface="Wingdings" panose="05000000000000000000" pitchFamily="2" charset="2"/>
              <a:buChar char="§"/>
            </a:pPr>
            <a:r>
              <a:rPr lang="de-DE" sz="2000" dirty="0">
                <a:latin typeface="Arial Nova" panose="020B0504020202020204" pitchFamily="34" charset="0"/>
              </a:rPr>
              <a:t> Ressourcennutzung</a:t>
            </a:r>
          </a:p>
          <a:p>
            <a:pPr>
              <a:lnSpc>
                <a:spcPct val="200000"/>
              </a:lnSpc>
              <a:buFont typeface="Wingdings" panose="05000000000000000000" pitchFamily="2" charset="2"/>
              <a:buChar char="§"/>
            </a:pPr>
            <a:r>
              <a:rPr lang="de-DE" sz="2000" dirty="0">
                <a:latin typeface="Arial Nova" panose="020B0504020202020204" pitchFamily="34" charset="0"/>
              </a:rPr>
              <a:t>Quiz</a:t>
            </a:r>
          </a:p>
          <a:p>
            <a:pPr>
              <a:lnSpc>
                <a:spcPct val="200000"/>
              </a:lnSpc>
              <a:buFont typeface="Wingdings" panose="05000000000000000000" pitchFamily="2" charset="2"/>
              <a:buChar char="§"/>
            </a:pPr>
            <a:r>
              <a:rPr lang="de-DE" sz="2000" dirty="0">
                <a:latin typeface="Arial Nova" panose="020B0504020202020204" pitchFamily="34" charset="0"/>
              </a:rPr>
              <a:t>Abschluss</a:t>
            </a:r>
          </a:p>
          <a:p>
            <a:endParaRPr lang="de-DE" dirty="0"/>
          </a:p>
        </p:txBody>
      </p:sp>
      <p:sp>
        <p:nvSpPr>
          <p:cNvPr id="4" name="Datumsplatzhalter 3">
            <a:extLst>
              <a:ext uri="{FF2B5EF4-FFF2-40B4-BE49-F238E27FC236}">
                <a16:creationId xmlns:a16="http://schemas.microsoft.com/office/drawing/2014/main" id="{E24EDF86-9728-09CE-F038-68D19A0A437E}"/>
              </a:ext>
            </a:extLst>
          </p:cNvPr>
          <p:cNvSpPr>
            <a:spLocks noGrp="1"/>
          </p:cNvSpPr>
          <p:nvPr>
            <p:ph type="dt" sz="half" idx="10"/>
          </p:nvPr>
        </p:nvSpPr>
        <p:spPr/>
        <p:txBody>
          <a:bodyPr/>
          <a:lstStyle/>
          <a:p>
            <a:r>
              <a:rPr lang="de-DE" dirty="0"/>
              <a:t>04.12.2024</a:t>
            </a:r>
            <a:endParaRPr lang="en-US" dirty="0"/>
          </a:p>
        </p:txBody>
      </p:sp>
      <p:sp>
        <p:nvSpPr>
          <p:cNvPr id="6" name="Fußzeilenplatzhalter 5">
            <a:extLst>
              <a:ext uri="{FF2B5EF4-FFF2-40B4-BE49-F238E27FC236}">
                <a16:creationId xmlns:a16="http://schemas.microsoft.com/office/drawing/2014/main" id="{E6299BA9-DF50-34DF-D397-30DD7A67294C}"/>
              </a:ext>
            </a:extLst>
          </p:cNvPr>
          <p:cNvSpPr>
            <a:spLocks noGrp="1"/>
          </p:cNvSpPr>
          <p:nvPr>
            <p:ph type="ftr" sz="quarter" idx="11"/>
          </p:nvPr>
        </p:nvSpPr>
        <p:spPr/>
        <p:txBody>
          <a:bodyPr/>
          <a:lstStyle/>
          <a:p>
            <a:r>
              <a:rPr lang="en-US"/>
              <a:t>Nadine-D.Székely                               SIC</a:t>
            </a:r>
          </a:p>
        </p:txBody>
      </p:sp>
      <p:sp>
        <p:nvSpPr>
          <p:cNvPr id="5" name="Foliennummernplatzhalter 4">
            <a:extLst>
              <a:ext uri="{FF2B5EF4-FFF2-40B4-BE49-F238E27FC236}">
                <a16:creationId xmlns:a16="http://schemas.microsoft.com/office/drawing/2014/main" id="{DA86E857-35D3-6F54-C75F-21CF265E16C2}"/>
              </a:ext>
            </a:extLst>
          </p:cNvPr>
          <p:cNvSpPr>
            <a:spLocks noGrp="1"/>
          </p:cNvSpPr>
          <p:nvPr>
            <p:ph type="sldNum" sz="quarter" idx="12"/>
          </p:nvPr>
        </p:nvSpPr>
        <p:spPr/>
        <p:txBody>
          <a:bodyPr/>
          <a:lstStyle/>
          <a:p>
            <a:fld id="{4CD77608-3819-479B-BB98-C216BA724EFE}" type="slidenum">
              <a:rPr lang="en-US" smtClean="0"/>
              <a:t>2</a:t>
            </a:fld>
            <a:endParaRPr lang="en-US"/>
          </a:p>
        </p:txBody>
      </p:sp>
    </p:spTree>
    <p:extLst>
      <p:ext uri="{BB962C8B-B14F-4D97-AF65-F5344CB8AC3E}">
        <p14:creationId xmlns:p14="http://schemas.microsoft.com/office/powerpoint/2010/main" val="73360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48CCF-C4E9-5934-CE67-EE837DBBD3EE}"/>
              </a:ext>
            </a:extLst>
          </p:cNvPr>
          <p:cNvSpPr>
            <a:spLocks noGrp="1"/>
          </p:cNvSpPr>
          <p:nvPr>
            <p:ph type="title"/>
          </p:nvPr>
        </p:nvSpPr>
        <p:spPr>
          <a:xfrm>
            <a:off x="540001" y="536576"/>
            <a:ext cx="11101135" cy="930274"/>
          </a:xfrm>
        </p:spPr>
        <p:txBody>
          <a:bodyPr>
            <a:normAutofit/>
          </a:bodyPr>
          <a:lstStyle/>
          <a:p>
            <a:pPr algn="ctr"/>
            <a:r>
              <a:rPr lang="de-DE" sz="4800" dirty="0" err="1">
                <a:latin typeface="Arial Nova" panose="020B0504020202020204" pitchFamily="34" charset="0"/>
              </a:rPr>
              <a:t>Interruptet</a:t>
            </a:r>
            <a:r>
              <a:rPr lang="de-DE" sz="4800" dirty="0">
                <a:latin typeface="Arial Nova" panose="020B0504020202020204" pitchFamily="34" charset="0"/>
              </a:rPr>
              <a:t> </a:t>
            </a:r>
            <a:r>
              <a:rPr lang="de-DE" sz="4800" dirty="0" err="1">
                <a:latin typeface="Arial Nova" panose="020B0504020202020204" pitchFamily="34" charset="0"/>
              </a:rPr>
              <a:t>Exception</a:t>
            </a:r>
            <a:r>
              <a:rPr lang="de-DE" sz="4800" dirty="0">
                <a:latin typeface="Arial Nova" panose="020B0504020202020204" pitchFamily="34" charset="0"/>
              </a:rPr>
              <a:t> </a:t>
            </a:r>
          </a:p>
        </p:txBody>
      </p:sp>
      <p:sp>
        <p:nvSpPr>
          <p:cNvPr id="3" name="Inhaltsplatzhalter 2">
            <a:extLst>
              <a:ext uri="{FF2B5EF4-FFF2-40B4-BE49-F238E27FC236}">
                <a16:creationId xmlns:a16="http://schemas.microsoft.com/office/drawing/2014/main" id="{6064E9FE-C461-4188-CB15-26FF4CCD52FF}"/>
              </a:ext>
            </a:extLst>
          </p:cNvPr>
          <p:cNvSpPr>
            <a:spLocks noGrp="1"/>
          </p:cNvSpPr>
          <p:nvPr>
            <p:ph idx="1"/>
          </p:nvPr>
        </p:nvSpPr>
        <p:spPr>
          <a:xfrm>
            <a:off x="540000" y="1847851"/>
            <a:ext cx="11101136" cy="4460874"/>
          </a:xfrm>
        </p:spPr>
        <p:txBody>
          <a:bodyPr>
            <a:normAutofit lnSpcReduction="10000"/>
          </a:bodyPr>
          <a:lstStyle/>
          <a:p>
            <a:pPr>
              <a:lnSpc>
                <a:spcPct val="250000"/>
              </a:lnSpc>
              <a:buFont typeface="Wingdings" panose="05000000000000000000" pitchFamily="2" charset="2"/>
              <a:buChar char="§"/>
            </a:pPr>
            <a:r>
              <a:rPr lang="de-DE" sz="2000" dirty="0">
                <a:latin typeface="Arial Nova" panose="020B0504020202020204" pitchFamily="34" charset="0"/>
              </a:rPr>
              <a:t>Wichtiger Bestandteil des Designs zur Threadsynchronisation&amp; Fehlerbehebung</a:t>
            </a:r>
          </a:p>
          <a:p>
            <a:pPr>
              <a:lnSpc>
                <a:spcPct val="250000"/>
              </a:lnSpc>
              <a:buFont typeface="Wingdings" panose="05000000000000000000" pitchFamily="2" charset="2"/>
              <a:buChar char="§"/>
            </a:pPr>
            <a:r>
              <a:rPr lang="de-DE" sz="2000" dirty="0">
                <a:latin typeface="Arial Nova" panose="020B0504020202020204" pitchFamily="34" charset="0"/>
              </a:rPr>
              <a:t>Signalisiert Unterbrechung </a:t>
            </a:r>
            <a:r>
              <a:rPr lang="de-DE" sz="2000" dirty="0">
                <a:latin typeface="Arial Nova" panose="020B0504020202020204" pitchFamily="34" charset="0"/>
                <a:sym typeface="Wingdings" panose="05000000000000000000" pitchFamily="2" charset="2"/>
              </a:rPr>
              <a:t> Stopp/Störung</a:t>
            </a:r>
          </a:p>
          <a:p>
            <a:pPr>
              <a:lnSpc>
                <a:spcPct val="250000"/>
              </a:lnSpc>
              <a:buFont typeface="Wingdings" panose="05000000000000000000" pitchFamily="2" charset="2"/>
              <a:buChar char="§"/>
            </a:pPr>
            <a:r>
              <a:rPr lang="de-DE" sz="2000" dirty="0">
                <a:latin typeface="Arial Nova" panose="020B0504020202020204" pitchFamily="34" charset="0"/>
              </a:rPr>
              <a:t>Behandlung oder Weiterleitung</a:t>
            </a:r>
          </a:p>
          <a:p>
            <a:pPr>
              <a:lnSpc>
                <a:spcPct val="250000"/>
              </a:lnSpc>
              <a:buFont typeface="Wingdings" panose="05000000000000000000" pitchFamily="2" charset="2"/>
              <a:buChar char="§"/>
            </a:pPr>
            <a:r>
              <a:rPr lang="de-DE" sz="2000" dirty="0">
                <a:latin typeface="Arial Nova" panose="020B0504020202020204" pitchFamily="34" charset="0"/>
              </a:rPr>
              <a:t>Thread –Interruption ist kooperativ</a:t>
            </a:r>
          </a:p>
          <a:p>
            <a:pPr>
              <a:lnSpc>
                <a:spcPct val="250000"/>
              </a:lnSpc>
              <a:buFont typeface="Wingdings" panose="05000000000000000000" pitchFamily="2" charset="2"/>
              <a:buChar char="§"/>
            </a:pPr>
            <a:r>
              <a:rPr lang="de-DE" sz="2000" dirty="0">
                <a:latin typeface="Arial Nova" panose="020B0504020202020204" pitchFamily="34" charset="0"/>
              </a:rPr>
              <a:t>Unterbrechungs- </a:t>
            </a:r>
            <a:r>
              <a:rPr lang="de-DE" sz="2000" dirty="0" err="1">
                <a:latin typeface="Arial Nova" panose="020B0504020202020204" pitchFamily="34" charset="0"/>
              </a:rPr>
              <a:t>Flag</a:t>
            </a:r>
            <a:endParaRPr lang="de-DE" sz="2000" dirty="0">
              <a:latin typeface="Arial Nova" panose="020B0504020202020204" pitchFamily="34" charset="0"/>
            </a:endParaRPr>
          </a:p>
          <a:p>
            <a:pPr marL="0" indent="0">
              <a:buNone/>
            </a:pPr>
            <a:endParaRPr lang="de-DE" dirty="0">
              <a:latin typeface="Arial Nova" panose="020B0504020202020204" pitchFamily="34" charset="0"/>
            </a:endParaRPr>
          </a:p>
          <a:p>
            <a:pPr marL="0" indent="0">
              <a:buNone/>
            </a:pPr>
            <a:endParaRPr lang="de-DE" dirty="0">
              <a:latin typeface="Arial Nova" panose="020B0504020202020204" pitchFamily="34" charset="0"/>
            </a:endParaRPr>
          </a:p>
        </p:txBody>
      </p:sp>
      <p:sp>
        <p:nvSpPr>
          <p:cNvPr id="4" name="Datumsplatzhalter 3">
            <a:extLst>
              <a:ext uri="{FF2B5EF4-FFF2-40B4-BE49-F238E27FC236}">
                <a16:creationId xmlns:a16="http://schemas.microsoft.com/office/drawing/2014/main" id="{C75B57D8-011C-EAA8-B158-730492146E7B}"/>
              </a:ext>
            </a:extLst>
          </p:cNvPr>
          <p:cNvSpPr>
            <a:spLocks noGrp="1"/>
          </p:cNvSpPr>
          <p:nvPr>
            <p:ph type="dt" sz="half" idx="10"/>
          </p:nvPr>
        </p:nvSpPr>
        <p:spPr/>
        <p:txBody>
          <a:bodyPr/>
          <a:lstStyle/>
          <a:p>
            <a:r>
              <a:rPr lang="de-DE"/>
              <a:t>04.12.2024</a:t>
            </a:r>
            <a:endParaRPr lang="en-US"/>
          </a:p>
        </p:txBody>
      </p:sp>
      <p:sp>
        <p:nvSpPr>
          <p:cNvPr id="6" name="Fußzeilenplatzhalter 5">
            <a:extLst>
              <a:ext uri="{FF2B5EF4-FFF2-40B4-BE49-F238E27FC236}">
                <a16:creationId xmlns:a16="http://schemas.microsoft.com/office/drawing/2014/main" id="{4D42B25C-6F8A-F9A7-5939-656155110EEF}"/>
              </a:ext>
            </a:extLst>
          </p:cNvPr>
          <p:cNvSpPr>
            <a:spLocks noGrp="1"/>
          </p:cNvSpPr>
          <p:nvPr>
            <p:ph type="ftr" sz="quarter" idx="11"/>
          </p:nvPr>
        </p:nvSpPr>
        <p:spPr/>
        <p:txBody>
          <a:bodyPr/>
          <a:lstStyle/>
          <a:p>
            <a:r>
              <a:rPr lang="en-US"/>
              <a:t>Nadine-D.Székely                               SIC</a:t>
            </a:r>
          </a:p>
        </p:txBody>
      </p:sp>
      <p:sp>
        <p:nvSpPr>
          <p:cNvPr id="5" name="Foliennummernplatzhalter 4">
            <a:extLst>
              <a:ext uri="{FF2B5EF4-FFF2-40B4-BE49-F238E27FC236}">
                <a16:creationId xmlns:a16="http://schemas.microsoft.com/office/drawing/2014/main" id="{F6027F54-688E-46B4-3E86-6D366AF19139}"/>
              </a:ext>
            </a:extLst>
          </p:cNvPr>
          <p:cNvSpPr>
            <a:spLocks noGrp="1"/>
          </p:cNvSpPr>
          <p:nvPr>
            <p:ph type="sldNum" sz="quarter" idx="12"/>
          </p:nvPr>
        </p:nvSpPr>
        <p:spPr/>
        <p:txBody>
          <a:bodyPr/>
          <a:lstStyle/>
          <a:p>
            <a:fld id="{4CD77608-3819-479B-BB98-C216BA724EFE}" type="slidenum">
              <a:rPr lang="en-US" smtClean="0"/>
              <a:t>3</a:t>
            </a:fld>
            <a:endParaRPr lang="en-US"/>
          </a:p>
        </p:txBody>
      </p:sp>
    </p:spTree>
    <p:extLst>
      <p:ext uri="{BB962C8B-B14F-4D97-AF65-F5344CB8AC3E}">
        <p14:creationId xmlns:p14="http://schemas.microsoft.com/office/powerpoint/2010/main" val="429191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B17B21-00A7-D015-BB96-A5709D9E4284}"/>
              </a:ext>
            </a:extLst>
          </p:cNvPr>
          <p:cNvSpPr>
            <a:spLocks noGrp="1"/>
          </p:cNvSpPr>
          <p:nvPr>
            <p:ph type="title"/>
          </p:nvPr>
        </p:nvSpPr>
        <p:spPr>
          <a:xfrm>
            <a:off x="540000" y="540000"/>
            <a:ext cx="11101135" cy="1380241"/>
          </a:xfrm>
        </p:spPr>
        <p:txBody>
          <a:bodyPr>
            <a:normAutofit/>
          </a:bodyPr>
          <a:lstStyle/>
          <a:p>
            <a:pPr algn="ctr"/>
            <a:r>
              <a:rPr lang="de-DE" sz="4800" dirty="0">
                <a:latin typeface="Arial Nova" panose="020B0504020202020204" pitchFamily="34" charset="0"/>
              </a:rPr>
              <a:t>Schlüsselmethoden</a:t>
            </a:r>
          </a:p>
        </p:txBody>
      </p:sp>
      <p:sp>
        <p:nvSpPr>
          <p:cNvPr id="3" name="Inhaltsplatzhalter 2">
            <a:extLst>
              <a:ext uri="{FF2B5EF4-FFF2-40B4-BE49-F238E27FC236}">
                <a16:creationId xmlns:a16="http://schemas.microsoft.com/office/drawing/2014/main" id="{27BF4B85-D3A0-3273-910F-B5AB03B09FE2}"/>
              </a:ext>
            </a:extLst>
          </p:cNvPr>
          <p:cNvSpPr>
            <a:spLocks noGrp="1"/>
          </p:cNvSpPr>
          <p:nvPr>
            <p:ph idx="1"/>
          </p:nvPr>
        </p:nvSpPr>
        <p:spPr>
          <a:xfrm>
            <a:off x="540000" y="1920241"/>
            <a:ext cx="11101136" cy="4388484"/>
          </a:xfrm>
        </p:spPr>
        <p:txBody>
          <a:bodyPr>
            <a:normAutofit/>
          </a:bodyPr>
          <a:lstStyle/>
          <a:p>
            <a:pPr>
              <a:lnSpc>
                <a:spcPct val="250000"/>
              </a:lnSpc>
              <a:buFont typeface="Wingdings" panose="05000000000000000000" pitchFamily="2" charset="2"/>
              <a:buChar char="§"/>
            </a:pPr>
            <a:r>
              <a:rPr lang="de-DE" sz="2000" dirty="0" err="1">
                <a:highlight>
                  <a:srgbClr val="008080"/>
                </a:highlight>
                <a:latin typeface="Arial Nova" panose="020B0504020202020204" pitchFamily="34" charset="0"/>
              </a:rPr>
              <a:t>interrupt</a:t>
            </a:r>
            <a:r>
              <a:rPr lang="de-DE" sz="2000" dirty="0">
                <a:highlight>
                  <a:srgbClr val="008080"/>
                </a:highlight>
                <a:latin typeface="Arial Nova" panose="020B0504020202020204" pitchFamily="34" charset="0"/>
              </a:rPr>
              <a:t>():</a:t>
            </a:r>
            <a:r>
              <a:rPr lang="de-DE" sz="2000" dirty="0">
                <a:latin typeface="Arial Nova" panose="020B0504020202020204" pitchFamily="34" charset="0"/>
              </a:rPr>
              <a:t> Setzt das Unterbrechungs- </a:t>
            </a:r>
            <a:r>
              <a:rPr lang="de-DE" sz="2000" dirty="0" err="1">
                <a:latin typeface="Arial Nova" panose="020B0504020202020204" pitchFamily="34" charset="0"/>
              </a:rPr>
              <a:t>Flag</a:t>
            </a:r>
            <a:r>
              <a:rPr lang="de-DE" sz="2000" dirty="0">
                <a:latin typeface="Arial Nova" panose="020B0504020202020204" pitchFamily="34" charset="0"/>
              </a:rPr>
              <a:t> und signalisiert dem Thread das er unterbrochen werden soll</a:t>
            </a:r>
          </a:p>
          <a:p>
            <a:pPr>
              <a:lnSpc>
                <a:spcPct val="250000"/>
              </a:lnSpc>
              <a:buFont typeface="Wingdings" panose="05000000000000000000" pitchFamily="2" charset="2"/>
              <a:buChar char="§"/>
            </a:pPr>
            <a:r>
              <a:rPr lang="de-DE" sz="2000" dirty="0" err="1">
                <a:highlight>
                  <a:srgbClr val="008080"/>
                </a:highlight>
                <a:latin typeface="Arial Nova" panose="020B0504020202020204" pitchFamily="34" charset="0"/>
              </a:rPr>
              <a:t>isInterrupted</a:t>
            </a:r>
            <a:r>
              <a:rPr lang="de-DE" sz="2000" dirty="0">
                <a:highlight>
                  <a:srgbClr val="008080"/>
                </a:highlight>
                <a:latin typeface="Arial Nova" panose="020B0504020202020204" pitchFamily="34" charset="0"/>
              </a:rPr>
              <a:t>():</a:t>
            </a:r>
            <a:r>
              <a:rPr lang="de-DE" sz="2000" dirty="0">
                <a:latin typeface="Arial Nova" panose="020B0504020202020204" pitchFamily="34" charset="0"/>
              </a:rPr>
              <a:t> Prüft ob das Unterbrechungs- </a:t>
            </a:r>
            <a:r>
              <a:rPr lang="de-DE" sz="2000" dirty="0" err="1">
                <a:latin typeface="Arial Nova" panose="020B0504020202020204" pitchFamily="34" charset="0"/>
              </a:rPr>
              <a:t>Flag</a:t>
            </a:r>
            <a:r>
              <a:rPr lang="de-DE" sz="2000" dirty="0">
                <a:latin typeface="Arial Nova" panose="020B0504020202020204" pitchFamily="34" charset="0"/>
              </a:rPr>
              <a:t> gesetzt ist</a:t>
            </a:r>
          </a:p>
          <a:p>
            <a:pPr>
              <a:lnSpc>
                <a:spcPct val="250000"/>
              </a:lnSpc>
              <a:buFont typeface="Wingdings" panose="05000000000000000000" pitchFamily="2" charset="2"/>
              <a:buChar char="§"/>
            </a:pPr>
            <a:r>
              <a:rPr lang="de-DE" sz="2000" dirty="0" err="1">
                <a:highlight>
                  <a:srgbClr val="008080"/>
                </a:highlight>
                <a:latin typeface="Arial Nova" panose="020B0504020202020204" pitchFamily="34" charset="0"/>
              </a:rPr>
              <a:t>Thread.interrupted</a:t>
            </a:r>
            <a:r>
              <a:rPr lang="de-DE" sz="2000" dirty="0">
                <a:highlight>
                  <a:srgbClr val="008080"/>
                </a:highlight>
                <a:latin typeface="Arial Nova" panose="020B0504020202020204" pitchFamily="34" charset="0"/>
              </a:rPr>
              <a:t>():</a:t>
            </a:r>
            <a:r>
              <a:rPr lang="de-DE" sz="2000" dirty="0">
                <a:latin typeface="Arial Nova" panose="020B0504020202020204" pitchFamily="34" charset="0"/>
              </a:rPr>
              <a:t> Prüft das Unterbrechungs- </a:t>
            </a:r>
            <a:r>
              <a:rPr lang="de-DE" sz="2000" dirty="0" err="1">
                <a:latin typeface="Arial Nova" panose="020B0504020202020204" pitchFamily="34" charset="0"/>
              </a:rPr>
              <a:t>Flag</a:t>
            </a:r>
            <a:r>
              <a:rPr lang="de-DE" sz="2000" dirty="0">
                <a:latin typeface="Arial Nova" panose="020B0504020202020204" pitchFamily="34" charset="0"/>
              </a:rPr>
              <a:t> und setzt es anschließend zurück</a:t>
            </a:r>
          </a:p>
        </p:txBody>
      </p:sp>
      <p:sp>
        <p:nvSpPr>
          <p:cNvPr id="4" name="Datumsplatzhalter 3">
            <a:extLst>
              <a:ext uri="{FF2B5EF4-FFF2-40B4-BE49-F238E27FC236}">
                <a16:creationId xmlns:a16="http://schemas.microsoft.com/office/drawing/2014/main" id="{52DA637B-1B95-D2EF-89A6-25CAB9236AC0}"/>
              </a:ext>
            </a:extLst>
          </p:cNvPr>
          <p:cNvSpPr>
            <a:spLocks noGrp="1"/>
          </p:cNvSpPr>
          <p:nvPr>
            <p:ph type="dt" sz="half" idx="10"/>
          </p:nvPr>
        </p:nvSpPr>
        <p:spPr/>
        <p:txBody>
          <a:bodyPr/>
          <a:lstStyle/>
          <a:p>
            <a:r>
              <a:rPr lang="de-DE"/>
              <a:t>04.12.2024</a:t>
            </a:r>
            <a:endParaRPr lang="en-US"/>
          </a:p>
        </p:txBody>
      </p:sp>
      <p:sp>
        <p:nvSpPr>
          <p:cNvPr id="6" name="Fußzeilenplatzhalter 5">
            <a:extLst>
              <a:ext uri="{FF2B5EF4-FFF2-40B4-BE49-F238E27FC236}">
                <a16:creationId xmlns:a16="http://schemas.microsoft.com/office/drawing/2014/main" id="{D8FCC893-BDD3-DCA0-95EB-71B90933AEEE}"/>
              </a:ext>
            </a:extLst>
          </p:cNvPr>
          <p:cNvSpPr>
            <a:spLocks noGrp="1"/>
          </p:cNvSpPr>
          <p:nvPr>
            <p:ph type="ftr" sz="quarter" idx="11"/>
          </p:nvPr>
        </p:nvSpPr>
        <p:spPr/>
        <p:txBody>
          <a:bodyPr/>
          <a:lstStyle/>
          <a:p>
            <a:r>
              <a:rPr lang="en-US"/>
              <a:t>Nadine-D.Székely                               SIC</a:t>
            </a:r>
          </a:p>
        </p:txBody>
      </p:sp>
      <p:sp>
        <p:nvSpPr>
          <p:cNvPr id="5" name="Foliennummernplatzhalter 4">
            <a:extLst>
              <a:ext uri="{FF2B5EF4-FFF2-40B4-BE49-F238E27FC236}">
                <a16:creationId xmlns:a16="http://schemas.microsoft.com/office/drawing/2014/main" id="{AC5F00FC-4B32-58BD-52FB-1796137D4CA0}"/>
              </a:ext>
            </a:extLst>
          </p:cNvPr>
          <p:cNvSpPr>
            <a:spLocks noGrp="1"/>
          </p:cNvSpPr>
          <p:nvPr>
            <p:ph type="sldNum" sz="quarter" idx="12"/>
          </p:nvPr>
        </p:nvSpPr>
        <p:spPr/>
        <p:txBody>
          <a:bodyPr/>
          <a:lstStyle/>
          <a:p>
            <a:fld id="{4CD77608-3819-479B-BB98-C216BA724EFE}" type="slidenum">
              <a:rPr lang="en-US" smtClean="0"/>
              <a:t>4</a:t>
            </a:fld>
            <a:endParaRPr lang="en-US"/>
          </a:p>
        </p:txBody>
      </p:sp>
    </p:spTree>
    <p:extLst>
      <p:ext uri="{BB962C8B-B14F-4D97-AF65-F5344CB8AC3E}">
        <p14:creationId xmlns:p14="http://schemas.microsoft.com/office/powerpoint/2010/main" val="382751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2B9D01-6E00-79DE-7068-1B8018A3D973}"/>
              </a:ext>
            </a:extLst>
          </p:cNvPr>
          <p:cNvSpPr>
            <a:spLocks noGrp="1"/>
          </p:cNvSpPr>
          <p:nvPr>
            <p:ph type="title"/>
          </p:nvPr>
        </p:nvSpPr>
        <p:spPr/>
        <p:txBody>
          <a:bodyPr>
            <a:normAutofit/>
          </a:bodyPr>
          <a:lstStyle/>
          <a:p>
            <a:r>
              <a:rPr lang="de-DE" sz="4800" dirty="0">
                <a:latin typeface="Arial Nova" panose="020B0504020202020204" pitchFamily="34" charset="0"/>
              </a:rPr>
              <a:t>Wann tritt die Unterbrechung auf</a:t>
            </a:r>
          </a:p>
        </p:txBody>
      </p:sp>
      <p:sp>
        <p:nvSpPr>
          <p:cNvPr id="3" name="Inhaltsplatzhalter 2">
            <a:extLst>
              <a:ext uri="{FF2B5EF4-FFF2-40B4-BE49-F238E27FC236}">
                <a16:creationId xmlns:a16="http://schemas.microsoft.com/office/drawing/2014/main" id="{94C742B0-23E8-B740-6B53-E033667F0267}"/>
              </a:ext>
            </a:extLst>
          </p:cNvPr>
          <p:cNvSpPr>
            <a:spLocks noGrp="1"/>
          </p:cNvSpPr>
          <p:nvPr>
            <p:ph sz="half" idx="1"/>
          </p:nvPr>
        </p:nvSpPr>
        <p:spPr>
          <a:xfrm>
            <a:off x="540000" y="1929600"/>
            <a:ext cx="3309624" cy="4384800"/>
          </a:xfrm>
        </p:spPr>
        <p:txBody>
          <a:bodyPr>
            <a:normAutofit lnSpcReduction="10000"/>
          </a:bodyPr>
          <a:lstStyle/>
          <a:p>
            <a:pPr>
              <a:lnSpc>
                <a:spcPct val="200000"/>
              </a:lnSpc>
              <a:buFont typeface="Wingdings" panose="05000000000000000000" pitchFamily="2" charset="2"/>
              <a:buChar char="§"/>
            </a:pPr>
            <a:r>
              <a:rPr lang="de-DE" dirty="0">
                <a:latin typeface="Arial Nova" panose="020B0504020202020204" pitchFamily="34" charset="0"/>
              </a:rPr>
              <a:t>Während eines wartenden oder blockierenden Zustandes</a:t>
            </a:r>
          </a:p>
          <a:p>
            <a:pPr>
              <a:lnSpc>
                <a:spcPct val="200000"/>
              </a:lnSpc>
              <a:buFont typeface="Wingdings" panose="05000000000000000000" pitchFamily="2" charset="2"/>
              <a:buChar char="§"/>
            </a:pPr>
            <a:r>
              <a:rPr lang="de-DE" dirty="0">
                <a:latin typeface="Arial Nova" panose="020B0504020202020204" pitchFamily="34" charset="0"/>
              </a:rPr>
              <a:t>Wenn ein anderer Thread die Methode </a:t>
            </a:r>
            <a:r>
              <a:rPr lang="de-DE" dirty="0" err="1">
                <a:highlight>
                  <a:srgbClr val="008080"/>
                </a:highlight>
                <a:latin typeface="Arial Nova" panose="020B0504020202020204" pitchFamily="34" charset="0"/>
              </a:rPr>
              <a:t>interrupt</a:t>
            </a:r>
            <a:r>
              <a:rPr lang="de-DE" dirty="0">
                <a:highlight>
                  <a:srgbClr val="008080"/>
                </a:highlight>
                <a:latin typeface="Arial Nova" panose="020B0504020202020204" pitchFamily="34" charset="0"/>
              </a:rPr>
              <a:t>()</a:t>
            </a:r>
            <a:r>
              <a:rPr lang="de-DE" dirty="0">
                <a:latin typeface="Arial Nova" panose="020B0504020202020204" pitchFamily="34" charset="0"/>
              </a:rPr>
              <a:t> aufruft</a:t>
            </a:r>
          </a:p>
        </p:txBody>
      </p:sp>
      <p:pic>
        <p:nvPicPr>
          <p:cNvPr id="6" name="Inhaltsplatzhalter 5">
            <a:extLst>
              <a:ext uri="{FF2B5EF4-FFF2-40B4-BE49-F238E27FC236}">
                <a16:creationId xmlns:a16="http://schemas.microsoft.com/office/drawing/2014/main" id="{66CFA42D-049F-03A8-E499-6E6F71610F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24476" y="1332353"/>
            <a:ext cx="6194672" cy="4982722"/>
          </a:xfrm>
        </p:spPr>
      </p:pic>
      <p:sp>
        <p:nvSpPr>
          <p:cNvPr id="7" name="Datumsplatzhalter 6">
            <a:extLst>
              <a:ext uri="{FF2B5EF4-FFF2-40B4-BE49-F238E27FC236}">
                <a16:creationId xmlns:a16="http://schemas.microsoft.com/office/drawing/2014/main" id="{86AA45F2-4F7A-C456-E819-0C699F44B367}"/>
              </a:ext>
            </a:extLst>
          </p:cNvPr>
          <p:cNvSpPr>
            <a:spLocks noGrp="1"/>
          </p:cNvSpPr>
          <p:nvPr>
            <p:ph type="dt" sz="half" idx="10"/>
          </p:nvPr>
        </p:nvSpPr>
        <p:spPr/>
        <p:txBody>
          <a:bodyPr/>
          <a:lstStyle/>
          <a:p>
            <a:r>
              <a:rPr lang="de-DE"/>
              <a:t>04.12.2024</a:t>
            </a:r>
            <a:endParaRPr lang="en-US"/>
          </a:p>
        </p:txBody>
      </p:sp>
      <p:sp>
        <p:nvSpPr>
          <p:cNvPr id="9" name="Fußzeilenplatzhalter 8">
            <a:extLst>
              <a:ext uri="{FF2B5EF4-FFF2-40B4-BE49-F238E27FC236}">
                <a16:creationId xmlns:a16="http://schemas.microsoft.com/office/drawing/2014/main" id="{A43B38F9-BBF0-5E45-3702-9DA364AA3CAE}"/>
              </a:ext>
            </a:extLst>
          </p:cNvPr>
          <p:cNvSpPr>
            <a:spLocks noGrp="1"/>
          </p:cNvSpPr>
          <p:nvPr>
            <p:ph type="ftr" sz="quarter" idx="11"/>
          </p:nvPr>
        </p:nvSpPr>
        <p:spPr/>
        <p:txBody>
          <a:bodyPr/>
          <a:lstStyle/>
          <a:p>
            <a:r>
              <a:rPr lang="en-US"/>
              <a:t>Nadine-D.Székely                               SIC</a:t>
            </a:r>
          </a:p>
        </p:txBody>
      </p:sp>
      <p:sp>
        <p:nvSpPr>
          <p:cNvPr id="8" name="Foliennummernplatzhalter 7">
            <a:extLst>
              <a:ext uri="{FF2B5EF4-FFF2-40B4-BE49-F238E27FC236}">
                <a16:creationId xmlns:a16="http://schemas.microsoft.com/office/drawing/2014/main" id="{BDAC9697-4F67-A540-AB44-DE75511B7AEA}"/>
              </a:ext>
            </a:extLst>
          </p:cNvPr>
          <p:cNvSpPr>
            <a:spLocks noGrp="1"/>
          </p:cNvSpPr>
          <p:nvPr>
            <p:ph type="sldNum" sz="quarter" idx="12"/>
          </p:nvPr>
        </p:nvSpPr>
        <p:spPr/>
        <p:txBody>
          <a:bodyPr/>
          <a:lstStyle/>
          <a:p>
            <a:fld id="{4CD77608-3819-479B-BB98-C216BA724EFE}" type="slidenum">
              <a:rPr lang="en-US" smtClean="0"/>
              <a:t>5</a:t>
            </a:fld>
            <a:endParaRPr lang="en-US"/>
          </a:p>
        </p:txBody>
      </p:sp>
    </p:spTree>
    <p:extLst>
      <p:ext uri="{BB962C8B-B14F-4D97-AF65-F5344CB8AC3E}">
        <p14:creationId xmlns:p14="http://schemas.microsoft.com/office/powerpoint/2010/main" val="167203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82B72-30F2-969D-DE0C-8E64139629A4}"/>
              </a:ext>
            </a:extLst>
          </p:cNvPr>
          <p:cNvSpPr>
            <a:spLocks noGrp="1"/>
          </p:cNvSpPr>
          <p:nvPr>
            <p:ph type="title"/>
          </p:nvPr>
        </p:nvSpPr>
        <p:spPr>
          <a:xfrm>
            <a:off x="913795" y="226243"/>
            <a:ext cx="10353762" cy="1353807"/>
          </a:xfrm>
        </p:spPr>
        <p:txBody>
          <a:bodyPr>
            <a:normAutofit fontScale="90000"/>
          </a:bodyPr>
          <a:lstStyle/>
          <a:p>
            <a:r>
              <a:rPr lang="de-DE" sz="4800" dirty="0">
                <a:latin typeface="Arial Nova" panose="020B0504020202020204" pitchFamily="34" charset="0"/>
              </a:rPr>
              <a:t>Wie gehe ich mit der Unterbrechung um?</a:t>
            </a:r>
          </a:p>
        </p:txBody>
      </p:sp>
      <p:sp>
        <p:nvSpPr>
          <p:cNvPr id="4" name="Inhaltsplatzhalter 3">
            <a:extLst>
              <a:ext uri="{FF2B5EF4-FFF2-40B4-BE49-F238E27FC236}">
                <a16:creationId xmlns:a16="http://schemas.microsoft.com/office/drawing/2014/main" id="{1D9779FB-8901-388F-896D-0833C84FB169}"/>
              </a:ext>
            </a:extLst>
          </p:cNvPr>
          <p:cNvSpPr>
            <a:spLocks noGrp="1"/>
          </p:cNvSpPr>
          <p:nvPr>
            <p:ph sz="half" idx="1"/>
          </p:nvPr>
        </p:nvSpPr>
        <p:spPr/>
        <p:txBody>
          <a:bodyPr>
            <a:normAutofit/>
          </a:bodyPr>
          <a:lstStyle/>
          <a:p>
            <a:pPr>
              <a:lnSpc>
                <a:spcPct val="250000"/>
              </a:lnSpc>
              <a:buFont typeface="Wingdings" panose="05000000000000000000" pitchFamily="2" charset="2"/>
              <a:buChar char="§"/>
            </a:pPr>
            <a:r>
              <a:rPr lang="de-DE" sz="2000" dirty="0">
                <a:latin typeface="Arial Nova" panose="020B0504020202020204" pitchFamily="34" charset="0"/>
              </a:rPr>
              <a:t>Behandeln</a:t>
            </a:r>
          </a:p>
          <a:p>
            <a:pPr>
              <a:lnSpc>
                <a:spcPct val="250000"/>
              </a:lnSpc>
              <a:buFont typeface="Wingdings" panose="05000000000000000000" pitchFamily="2" charset="2"/>
              <a:buChar char="§"/>
            </a:pPr>
            <a:r>
              <a:rPr lang="de-DE" sz="2000" dirty="0">
                <a:latin typeface="Arial Nova" panose="020B0504020202020204" pitchFamily="34" charset="0"/>
              </a:rPr>
              <a:t>Weiterleiten</a:t>
            </a:r>
          </a:p>
        </p:txBody>
      </p:sp>
      <p:pic>
        <p:nvPicPr>
          <p:cNvPr id="7" name="Inhaltsplatzhalter 6" descr="Ein Bild, das Text, Screenshot, Software, Display enthält.&#10;&#10;Automatisch generierte Beschreibung">
            <a:extLst>
              <a:ext uri="{FF2B5EF4-FFF2-40B4-BE49-F238E27FC236}">
                <a16:creationId xmlns:a16="http://schemas.microsoft.com/office/drawing/2014/main" id="{83158BFC-093F-2390-5787-1C6E8B8F843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1" y="1348033"/>
            <a:ext cx="6875846" cy="4967042"/>
          </a:xfrm>
        </p:spPr>
      </p:pic>
      <p:sp>
        <p:nvSpPr>
          <p:cNvPr id="8" name="Datumsplatzhalter 7">
            <a:extLst>
              <a:ext uri="{FF2B5EF4-FFF2-40B4-BE49-F238E27FC236}">
                <a16:creationId xmlns:a16="http://schemas.microsoft.com/office/drawing/2014/main" id="{A59602A2-C01E-2EE0-650F-86B1D688D22A}"/>
              </a:ext>
            </a:extLst>
          </p:cNvPr>
          <p:cNvSpPr>
            <a:spLocks noGrp="1"/>
          </p:cNvSpPr>
          <p:nvPr>
            <p:ph type="dt" sz="half" idx="10"/>
          </p:nvPr>
        </p:nvSpPr>
        <p:spPr/>
        <p:txBody>
          <a:bodyPr/>
          <a:lstStyle/>
          <a:p>
            <a:r>
              <a:rPr lang="de-DE"/>
              <a:t>04.12.2024</a:t>
            </a:r>
            <a:endParaRPr lang="en-US"/>
          </a:p>
        </p:txBody>
      </p:sp>
      <p:sp>
        <p:nvSpPr>
          <p:cNvPr id="10" name="Fußzeilenplatzhalter 9">
            <a:extLst>
              <a:ext uri="{FF2B5EF4-FFF2-40B4-BE49-F238E27FC236}">
                <a16:creationId xmlns:a16="http://schemas.microsoft.com/office/drawing/2014/main" id="{CD86461A-33FC-EE33-4940-213A13B9A744}"/>
              </a:ext>
            </a:extLst>
          </p:cNvPr>
          <p:cNvSpPr>
            <a:spLocks noGrp="1"/>
          </p:cNvSpPr>
          <p:nvPr>
            <p:ph type="ftr" sz="quarter" idx="11"/>
          </p:nvPr>
        </p:nvSpPr>
        <p:spPr/>
        <p:txBody>
          <a:bodyPr/>
          <a:lstStyle/>
          <a:p>
            <a:r>
              <a:rPr lang="en-US"/>
              <a:t>Nadine-D.Székely                               SIC</a:t>
            </a:r>
          </a:p>
        </p:txBody>
      </p:sp>
      <p:sp>
        <p:nvSpPr>
          <p:cNvPr id="9" name="Foliennummernplatzhalter 8">
            <a:extLst>
              <a:ext uri="{FF2B5EF4-FFF2-40B4-BE49-F238E27FC236}">
                <a16:creationId xmlns:a16="http://schemas.microsoft.com/office/drawing/2014/main" id="{95D01308-B75A-1EF2-0552-975915F1E56A}"/>
              </a:ext>
            </a:extLst>
          </p:cNvPr>
          <p:cNvSpPr>
            <a:spLocks noGrp="1"/>
          </p:cNvSpPr>
          <p:nvPr>
            <p:ph type="sldNum" sz="quarter" idx="12"/>
          </p:nvPr>
        </p:nvSpPr>
        <p:spPr/>
        <p:txBody>
          <a:bodyPr/>
          <a:lstStyle/>
          <a:p>
            <a:fld id="{4CD77608-3819-479B-BB98-C216BA724EFE}" type="slidenum">
              <a:rPr lang="en-US" smtClean="0"/>
              <a:t>6</a:t>
            </a:fld>
            <a:endParaRPr lang="en-US"/>
          </a:p>
        </p:txBody>
      </p:sp>
    </p:spTree>
    <p:extLst>
      <p:ext uri="{BB962C8B-B14F-4D97-AF65-F5344CB8AC3E}">
        <p14:creationId xmlns:p14="http://schemas.microsoft.com/office/powerpoint/2010/main" val="396823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29D0CB-1833-6D0A-0EF4-4A1C48EFAD1D}"/>
              </a:ext>
            </a:extLst>
          </p:cNvPr>
          <p:cNvSpPr>
            <a:spLocks noGrp="1"/>
          </p:cNvSpPr>
          <p:nvPr>
            <p:ph type="title"/>
          </p:nvPr>
        </p:nvSpPr>
        <p:spPr/>
        <p:txBody>
          <a:bodyPr>
            <a:normAutofit/>
          </a:bodyPr>
          <a:lstStyle/>
          <a:p>
            <a:pPr algn="ctr"/>
            <a:r>
              <a:rPr lang="de-DE" sz="4800" dirty="0">
                <a:latin typeface="Arial Nova" panose="020B0504020202020204" pitchFamily="34" charset="0"/>
              </a:rPr>
              <a:t>Deadlocks</a:t>
            </a:r>
            <a:endParaRPr lang="de-DE" sz="4800" dirty="0"/>
          </a:p>
        </p:txBody>
      </p:sp>
      <p:sp>
        <p:nvSpPr>
          <p:cNvPr id="3" name="Inhaltsplatzhalter 2">
            <a:extLst>
              <a:ext uri="{FF2B5EF4-FFF2-40B4-BE49-F238E27FC236}">
                <a16:creationId xmlns:a16="http://schemas.microsoft.com/office/drawing/2014/main" id="{BE2ED6A5-AA4C-5190-760D-CFE0AF9E3604}"/>
              </a:ext>
            </a:extLst>
          </p:cNvPr>
          <p:cNvSpPr>
            <a:spLocks noGrp="1"/>
          </p:cNvSpPr>
          <p:nvPr>
            <p:ph sz="half" idx="2"/>
          </p:nvPr>
        </p:nvSpPr>
        <p:spPr>
          <a:xfrm>
            <a:off x="1005872" y="1794077"/>
            <a:ext cx="4876344" cy="3997124"/>
          </a:xfrm>
        </p:spPr>
        <p:txBody>
          <a:bodyPr>
            <a:normAutofit/>
          </a:bodyPr>
          <a:lstStyle/>
          <a:p>
            <a:pPr>
              <a:buFont typeface="Wingdings" panose="05000000000000000000" pitchFamily="2" charset="2"/>
              <a:buChar char="§"/>
            </a:pPr>
            <a:r>
              <a:rPr lang="de-DE" sz="1700" dirty="0">
                <a:latin typeface="Arial Nova" panose="020B0504020202020204" pitchFamily="34" charset="0"/>
              </a:rPr>
              <a:t>Entstehen durch gegenseitig blockierte Ressourcen</a:t>
            </a:r>
          </a:p>
          <a:p>
            <a:pPr>
              <a:buFont typeface="Wingdings" panose="05000000000000000000" pitchFamily="2" charset="2"/>
              <a:buChar char="§"/>
            </a:pPr>
            <a:r>
              <a:rPr lang="de-DE" sz="1700" dirty="0">
                <a:latin typeface="Arial Nova" panose="020B0504020202020204" pitchFamily="34" charset="0"/>
              </a:rPr>
              <a:t>Threads bleiben im Wartestatus</a:t>
            </a:r>
          </a:p>
          <a:p>
            <a:pPr>
              <a:buFont typeface="Wingdings" panose="05000000000000000000" pitchFamily="2" charset="2"/>
              <a:buChar char="§"/>
            </a:pPr>
            <a:endParaRPr lang="de-DE" sz="1700" dirty="0">
              <a:latin typeface="Arial Nova" panose="020B0504020202020204" pitchFamily="34" charset="0"/>
            </a:endParaRPr>
          </a:p>
          <a:p>
            <a:pPr marL="0" indent="0" algn="ctr">
              <a:buNone/>
            </a:pPr>
            <a:r>
              <a:rPr lang="de-DE" sz="1700" b="1" u="sng" dirty="0">
                <a:solidFill>
                  <a:srgbClr val="FFFF00"/>
                </a:solidFill>
                <a:latin typeface="Arial Nova" panose="020B0504020202020204" pitchFamily="34" charset="0"/>
              </a:rPr>
              <a:t>Beispiel</a:t>
            </a:r>
          </a:p>
          <a:p>
            <a:pPr marL="342900" indent="-342900">
              <a:buClr>
                <a:srgbClr val="FFFF00"/>
              </a:buClr>
              <a:buFont typeface="+mj-lt"/>
              <a:buAutoNum type="arabicPeriod"/>
            </a:pPr>
            <a:r>
              <a:rPr lang="de-DE" sz="1700" dirty="0">
                <a:solidFill>
                  <a:srgbClr val="FFFF00"/>
                </a:solidFill>
                <a:latin typeface="Arial Nova" panose="020B0504020202020204" pitchFamily="34" charset="0"/>
              </a:rPr>
              <a:t>Thread A hält eine Sperre (lock1) und wartet auf lock2.</a:t>
            </a:r>
          </a:p>
          <a:p>
            <a:pPr marL="342900" indent="-342900">
              <a:buClr>
                <a:srgbClr val="FFFF00"/>
              </a:buClr>
              <a:buFont typeface="+mj-lt"/>
              <a:buAutoNum type="arabicPeriod"/>
            </a:pPr>
            <a:r>
              <a:rPr lang="de-DE" sz="1700" dirty="0">
                <a:solidFill>
                  <a:srgbClr val="FFFF00"/>
                </a:solidFill>
                <a:latin typeface="Arial Nova" panose="020B0504020202020204" pitchFamily="34" charset="0"/>
              </a:rPr>
              <a:t>Thread B hält lock2 und wartet auf lock1.</a:t>
            </a:r>
          </a:p>
          <a:p>
            <a:pPr marL="342900" indent="-342900">
              <a:buClr>
                <a:srgbClr val="FFFF00"/>
              </a:buClr>
              <a:buFont typeface="+mj-lt"/>
              <a:buAutoNum type="arabicPeriod"/>
            </a:pPr>
            <a:r>
              <a:rPr lang="de-DE" sz="1700" dirty="0">
                <a:solidFill>
                  <a:srgbClr val="FFFF00"/>
                </a:solidFill>
                <a:latin typeface="Arial Nova" panose="020B0504020202020204" pitchFamily="34" charset="0"/>
              </a:rPr>
              <a:t>Beide Threads sind blockiert, und der Zustand wird nie aufgelöst.</a:t>
            </a:r>
          </a:p>
          <a:p>
            <a:endParaRPr lang="de-DE" dirty="0"/>
          </a:p>
        </p:txBody>
      </p:sp>
      <p:sp>
        <p:nvSpPr>
          <p:cNvPr id="4" name="Inhaltsplatzhalter 3">
            <a:extLst>
              <a:ext uri="{FF2B5EF4-FFF2-40B4-BE49-F238E27FC236}">
                <a16:creationId xmlns:a16="http://schemas.microsoft.com/office/drawing/2014/main" id="{08116D04-67F8-A329-2F2A-6FBF7EC56D0C}"/>
              </a:ext>
            </a:extLst>
          </p:cNvPr>
          <p:cNvSpPr>
            <a:spLocks noGrp="1"/>
          </p:cNvSpPr>
          <p:nvPr>
            <p:ph sz="quarter" idx="4"/>
          </p:nvPr>
        </p:nvSpPr>
        <p:spPr>
          <a:xfrm>
            <a:off x="6294967" y="1794077"/>
            <a:ext cx="4895330" cy="3997123"/>
          </a:xfrm>
        </p:spPr>
        <p:txBody>
          <a:bodyPr>
            <a:normAutofit/>
          </a:bodyPr>
          <a:lstStyle/>
          <a:p>
            <a:pPr marL="0" indent="0">
              <a:buNone/>
            </a:pPr>
            <a:r>
              <a:rPr lang="de-DE" b="1" u="sng" dirty="0">
                <a:solidFill>
                  <a:srgbClr val="FFFF00"/>
                </a:solidFill>
                <a:latin typeface="Arial Nova" panose="020B0504020202020204" pitchFamily="34" charset="0"/>
              </a:rPr>
              <a:t>Wie InterruptedException hilft</a:t>
            </a:r>
            <a:r>
              <a:rPr lang="de-DE" dirty="0">
                <a:solidFill>
                  <a:srgbClr val="FFFF00"/>
                </a:solidFill>
                <a:latin typeface="Arial Nova" panose="020B0504020202020204" pitchFamily="34" charset="0"/>
              </a:rPr>
              <a:t>: </a:t>
            </a:r>
          </a:p>
          <a:p>
            <a:pPr marL="0" indent="0">
              <a:buNone/>
            </a:pPr>
            <a:endParaRPr lang="de-DE" dirty="0">
              <a:solidFill>
                <a:srgbClr val="FFFF00"/>
              </a:solidFill>
              <a:latin typeface="Arial Nova" panose="020B0504020202020204" pitchFamily="34" charset="0"/>
            </a:endParaRPr>
          </a:p>
          <a:p>
            <a:pPr>
              <a:buFont typeface="Wingdings" panose="05000000000000000000" pitchFamily="2" charset="2"/>
              <a:buChar char="§"/>
            </a:pPr>
            <a:r>
              <a:rPr lang="de-DE" dirty="0">
                <a:latin typeface="Arial Nova" panose="020B0504020202020204" pitchFamily="34" charset="0"/>
              </a:rPr>
              <a:t>Unterbrechung eines Threads</a:t>
            </a:r>
          </a:p>
          <a:p>
            <a:pPr>
              <a:buFont typeface="Wingdings" panose="05000000000000000000" pitchFamily="2" charset="2"/>
              <a:buChar char="§"/>
            </a:pPr>
            <a:r>
              <a:rPr lang="de-DE" dirty="0">
                <a:latin typeface="Arial Nova" panose="020B0504020202020204" pitchFamily="34" charset="0"/>
              </a:rPr>
              <a:t>Blockierender Zustand wird aufgehoben</a:t>
            </a:r>
          </a:p>
          <a:p>
            <a:pPr>
              <a:buFont typeface="Wingdings" panose="05000000000000000000" pitchFamily="2" charset="2"/>
              <a:buChar char="§"/>
            </a:pPr>
            <a:r>
              <a:rPr lang="de-DE" dirty="0">
                <a:latin typeface="Arial Nova" panose="020B0504020202020204" pitchFamily="34" charset="0"/>
              </a:rPr>
              <a:t>Gesperrte Ressourcen freigegeben</a:t>
            </a:r>
          </a:p>
          <a:p>
            <a:pPr>
              <a:buFont typeface="Wingdings" panose="05000000000000000000" pitchFamily="2" charset="2"/>
              <a:buChar char="§"/>
            </a:pPr>
            <a:r>
              <a:rPr lang="de-DE" dirty="0">
                <a:latin typeface="Arial Nova" panose="020B0504020202020204" pitchFamily="34" charset="0"/>
              </a:rPr>
              <a:t>Auflösung des Deadlocks</a:t>
            </a:r>
            <a:endParaRPr lang="de-DE" dirty="0"/>
          </a:p>
          <a:p>
            <a:endParaRPr lang="de-DE" dirty="0"/>
          </a:p>
        </p:txBody>
      </p:sp>
      <p:sp>
        <p:nvSpPr>
          <p:cNvPr id="5" name="Datumsplatzhalter 4">
            <a:extLst>
              <a:ext uri="{FF2B5EF4-FFF2-40B4-BE49-F238E27FC236}">
                <a16:creationId xmlns:a16="http://schemas.microsoft.com/office/drawing/2014/main" id="{60103C84-73CB-2A1F-9E5E-08C3EE74BCB7}"/>
              </a:ext>
            </a:extLst>
          </p:cNvPr>
          <p:cNvSpPr>
            <a:spLocks noGrp="1"/>
          </p:cNvSpPr>
          <p:nvPr>
            <p:ph type="dt" sz="half" idx="10"/>
          </p:nvPr>
        </p:nvSpPr>
        <p:spPr/>
        <p:txBody>
          <a:bodyPr/>
          <a:lstStyle/>
          <a:p>
            <a:r>
              <a:rPr lang="de-DE"/>
              <a:t>04.12.2024</a:t>
            </a:r>
            <a:endParaRPr lang="en-US"/>
          </a:p>
        </p:txBody>
      </p:sp>
      <p:sp>
        <p:nvSpPr>
          <p:cNvPr id="7" name="Fußzeilenplatzhalter 6">
            <a:extLst>
              <a:ext uri="{FF2B5EF4-FFF2-40B4-BE49-F238E27FC236}">
                <a16:creationId xmlns:a16="http://schemas.microsoft.com/office/drawing/2014/main" id="{68A3B38D-CF07-1ACF-732C-AA26ED1FC951}"/>
              </a:ext>
            </a:extLst>
          </p:cNvPr>
          <p:cNvSpPr>
            <a:spLocks noGrp="1"/>
          </p:cNvSpPr>
          <p:nvPr>
            <p:ph type="ftr" sz="quarter" idx="11"/>
          </p:nvPr>
        </p:nvSpPr>
        <p:spPr/>
        <p:txBody>
          <a:bodyPr/>
          <a:lstStyle/>
          <a:p>
            <a:r>
              <a:rPr lang="en-US"/>
              <a:t>Nadine-D.Székely                               SIC</a:t>
            </a:r>
          </a:p>
        </p:txBody>
      </p:sp>
      <p:sp>
        <p:nvSpPr>
          <p:cNvPr id="6" name="Foliennummernplatzhalter 5">
            <a:extLst>
              <a:ext uri="{FF2B5EF4-FFF2-40B4-BE49-F238E27FC236}">
                <a16:creationId xmlns:a16="http://schemas.microsoft.com/office/drawing/2014/main" id="{4DB4F604-73AF-5850-6C53-308F2C877AAF}"/>
              </a:ext>
            </a:extLst>
          </p:cNvPr>
          <p:cNvSpPr>
            <a:spLocks noGrp="1"/>
          </p:cNvSpPr>
          <p:nvPr>
            <p:ph type="sldNum" sz="quarter" idx="12"/>
          </p:nvPr>
        </p:nvSpPr>
        <p:spPr/>
        <p:txBody>
          <a:bodyPr/>
          <a:lstStyle/>
          <a:p>
            <a:fld id="{4CD77608-3819-479B-BB98-C216BA724EFE}" type="slidenum">
              <a:rPr lang="en-US" smtClean="0"/>
              <a:t>7</a:t>
            </a:fld>
            <a:endParaRPr lang="en-US"/>
          </a:p>
        </p:txBody>
      </p:sp>
    </p:spTree>
    <p:extLst>
      <p:ext uri="{BB962C8B-B14F-4D97-AF65-F5344CB8AC3E}">
        <p14:creationId xmlns:p14="http://schemas.microsoft.com/office/powerpoint/2010/main" val="229128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A014C0-4C19-0729-F4AB-528198810385}"/>
              </a:ext>
            </a:extLst>
          </p:cNvPr>
          <p:cNvSpPr>
            <a:spLocks noGrp="1"/>
          </p:cNvSpPr>
          <p:nvPr>
            <p:ph type="title"/>
          </p:nvPr>
        </p:nvSpPr>
        <p:spPr/>
        <p:txBody>
          <a:bodyPr>
            <a:normAutofit/>
          </a:bodyPr>
          <a:lstStyle/>
          <a:p>
            <a:pPr algn="ctr"/>
            <a:r>
              <a:rPr lang="de-DE" sz="4800" dirty="0">
                <a:latin typeface="Arial Nova" panose="020B0504020202020204" pitchFamily="34" charset="0"/>
              </a:rPr>
              <a:t>Ressourcen</a:t>
            </a:r>
          </a:p>
        </p:txBody>
      </p:sp>
      <p:sp>
        <p:nvSpPr>
          <p:cNvPr id="3" name="Inhaltsplatzhalter 2">
            <a:extLst>
              <a:ext uri="{FF2B5EF4-FFF2-40B4-BE49-F238E27FC236}">
                <a16:creationId xmlns:a16="http://schemas.microsoft.com/office/drawing/2014/main" id="{11B39789-8C07-10B4-B5BC-2BB99E9F936E}"/>
              </a:ext>
            </a:extLst>
          </p:cNvPr>
          <p:cNvSpPr>
            <a:spLocks noGrp="1"/>
          </p:cNvSpPr>
          <p:nvPr>
            <p:ph sz="half" idx="2"/>
          </p:nvPr>
        </p:nvSpPr>
        <p:spPr>
          <a:xfrm>
            <a:off x="1005872" y="1762813"/>
            <a:ext cx="4876344" cy="4028388"/>
          </a:xfrm>
        </p:spPr>
        <p:txBody>
          <a:bodyPr>
            <a:normAutofit lnSpcReduction="10000"/>
          </a:bodyPr>
          <a:lstStyle/>
          <a:p>
            <a:pPr>
              <a:buFont typeface="Wingdings" panose="05000000000000000000" pitchFamily="2" charset="2"/>
              <a:buChar char="§"/>
            </a:pPr>
            <a:r>
              <a:rPr lang="de-DE" sz="2000" dirty="0">
                <a:latin typeface="Arial Nova" panose="020B0504020202020204" pitchFamily="34" charset="0"/>
              </a:rPr>
              <a:t>Threads blockieren Ressourcen</a:t>
            </a:r>
          </a:p>
          <a:p>
            <a:pPr>
              <a:buFont typeface="Wingdings" panose="05000000000000000000" pitchFamily="2" charset="2"/>
              <a:buChar char="§"/>
            </a:pPr>
            <a:r>
              <a:rPr lang="de-DE" sz="2000" dirty="0">
                <a:latin typeface="Arial Nova" panose="020B0504020202020204" pitchFamily="34" charset="0"/>
              </a:rPr>
              <a:t>Ineffiziente Ressourcennutzung wenn blockiert</a:t>
            </a:r>
          </a:p>
          <a:p>
            <a:pPr>
              <a:buFont typeface="Wingdings" panose="05000000000000000000" pitchFamily="2" charset="2"/>
              <a:buChar char="§"/>
            </a:pPr>
            <a:r>
              <a:rPr lang="de-DE" sz="2000" dirty="0">
                <a:latin typeface="Arial Nova" panose="020B0504020202020204" pitchFamily="34" charset="0"/>
              </a:rPr>
              <a:t>Besonders kritisch bei nicht endendem Wartezustand</a:t>
            </a:r>
            <a:endParaRPr lang="de-DE" sz="2000" b="1" u="sng" dirty="0">
              <a:solidFill>
                <a:schemeClr val="tx1"/>
              </a:solidFill>
              <a:latin typeface="Arial Nova" panose="020B0504020202020204" pitchFamily="34" charset="0"/>
            </a:endParaRPr>
          </a:p>
          <a:p>
            <a:pPr marL="36900" indent="0">
              <a:buNone/>
            </a:pPr>
            <a:r>
              <a:rPr lang="de-DE" sz="2000" b="1" u="sng" dirty="0">
                <a:solidFill>
                  <a:srgbClr val="FFFF00"/>
                </a:solidFill>
                <a:latin typeface="Arial Nova" panose="020B0504020202020204" pitchFamily="34" charset="0"/>
              </a:rPr>
              <a:t>Beispiel:</a:t>
            </a:r>
            <a:endParaRPr lang="de-DE" sz="2000" u="sng" dirty="0">
              <a:solidFill>
                <a:srgbClr val="FFFF00"/>
              </a:solidFill>
              <a:latin typeface="Arial Nova" panose="020B0504020202020204" pitchFamily="34" charset="0"/>
            </a:endParaRPr>
          </a:p>
          <a:p>
            <a:pPr indent="-342900">
              <a:buClr>
                <a:srgbClr val="FFFF00"/>
              </a:buClr>
              <a:buFont typeface="+mj-lt"/>
              <a:buAutoNum type="arabicPeriod"/>
            </a:pPr>
            <a:r>
              <a:rPr lang="de-DE" sz="2000" dirty="0">
                <a:solidFill>
                  <a:srgbClr val="FFFF00"/>
                </a:solidFill>
                <a:latin typeface="Arial Nova" panose="020B0504020202020204" pitchFamily="34" charset="0"/>
              </a:rPr>
              <a:t>Thread wartet auf nicht verfügbare Datenbankverbindung</a:t>
            </a:r>
          </a:p>
          <a:p>
            <a:pPr indent="-342900">
              <a:buClr>
                <a:srgbClr val="FFFF00"/>
              </a:buClr>
              <a:buFont typeface="+mj-lt"/>
              <a:buAutoNum type="arabicPeriod"/>
            </a:pPr>
            <a:r>
              <a:rPr lang="de-DE" sz="2000" dirty="0">
                <a:solidFill>
                  <a:srgbClr val="FFFF00"/>
                </a:solidFill>
                <a:latin typeface="Arial Nova" panose="020B0504020202020204" pitchFamily="34" charset="0"/>
              </a:rPr>
              <a:t>Nach einer bestimmten Zeit wird der Thread unterbrochen und gibt Ressourcen frei</a:t>
            </a:r>
          </a:p>
          <a:p>
            <a:endParaRPr lang="de-DE" dirty="0">
              <a:latin typeface="Arial Nova" panose="020B0504020202020204" pitchFamily="34" charset="0"/>
            </a:endParaRPr>
          </a:p>
        </p:txBody>
      </p:sp>
      <p:sp>
        <p:nvSpPr>
          <p:cNvPr id="4" name="Inhaltsplatzhalter 3">
            <a:extLst>
              <a:ext uri="{FF2B5EF4-FFF2-40B4-BE49-F238E27FC236}">
                <a16:creationId xmlns:a16="http://schemas.microsoft.com/office/drawing/2014/main" id="{9C470E05-55C5-ABC3-DA36-F2970309B84D}"/>
              </a:ext>
            </a:extLst>
          </p:cNvPr>
          <p:cNvSpPr>
            <a:spLocks noGrp="1"/>
          </p:cNvSpPr>
          <p:nvPr>
            <p:ph sz="quarter" idx="4"/>
          </p:nvPr>
        </p:nvSpPr>
        <p:spPr>
          <a:xfrm>
            <a:off x="6294967" y="1762813"/>
            <a:ext cx="4895330" cy="4028387"/>
          </a:xfrm>
        </p:spPr>
        <p:txBody>
          <a:bodyPr>
            <a:normAutofit lnSpcReduction="10000"/>
          </a:bodyPr>
          <a:lstStyle/>
          <a:p>
            <a:pPr marL="0" indent="0">
              <a:buNone/>
            </a:pPr>
            <a:r>
              <a:rPr lang="de-DE" sz="2000" b="1" u="sng" dirty="0">
                <a:solidFill>
                  <a:srgbClr val="FFFF00"/>
                </a:solidFill>
                <a:latin typeface="Arial Nova" panose="020B0504020202020204" pitchFamily="34" charset="0"/>
              </a:rPr>
              <a:t>Wie InterruptedException hilft:</a:t>
            </a:r>
          </a:p>
          <a:p>
            <a:pPr marL="36900" indent="0">
              <a:buNone/>
            </a:pPr>
            <a:endParaRPr lang="de-DE" sz="2000" dirty="0">
              <a:latin typeface="Arial Nova" panose="020B0504020202020204" pitchFamily="34" charset="0"/>
            </a:endParaRPr>
          </a:p>
          <a:p>
            <a:pPr>
              <a:buFont typeface="Wingdings" panose="05000000000000000000" pitchFamily="2" charset="2"/>
              <a:buChar char="§"/>
            </a:pPr>
            <a:r>
              <a:rPr lang="de-DE" sz="2000" dirty="0">
                <a:latin typeface="Arial Nova" panose="020B0504020202020204" pitchFamily="34" charset="0"/>
              </a:rPr>
              <a:t>Thread wird aus blockierendem Zustand entfernt</a:t>
            </a:r>
          </a:p>
          <a:p>
            <a:pPr>
              <a:buFont typeface="Wingdings" panose="05000000000000000000" pitchFamily="2" charset="2"/>
              <a:buChar char="§"/>
            </a:pPr>
            <a:r>
              <a:rPr lang="de-DE" sz="2000" dirty="0">
                <a:latin typeface="Arial Nova" panose="020B0504020202020204" pitchFamily="34" charset="0"/>
              </a:rPr>
              <a:t>Gesperrte Ressourcen werden freigegeben</a:t>
            </a:r>
          </a:p>
          <a:p>
            <a:pPr>
              <a:buFont typeface="Wingdings" panose="05000000000000000000" pitchFamily="2" charset="2"/>
              <a:buChar char="§"/>
            </a:pPr>
            <a:r>
              <a:rPr lang="de-DE" sz="2000" dirty="0">
                <a:latin typeface="Arial Nova" panose="020B0504020202020204" pitchFamily="34" charset="0"/>
              </a:rPr>
              <a:t>Anwendung kann auf andere Aufgaben umschalten</a:t>
            </a:r>
          </a:p>
        </p:txBody>
      </p:sp>
      <p:sp>
        <p:nvSpPr>
          <p:cNvPr id="5" name="Datumsplatzhalter 4">
            <a:extLst>
              <a:ext uri="{FF2B5EF4-FFF2-40B4-BE49-F238E27FC236}">
                <a16:creationId xmlns:a16="http://schemas.microsoft.com/office/drawing/2014/main" id="{8F078E5C-B685-084A-567D-730058F7658E}"/>
              </a:ext>
            </a:extLst>
          </p:cNvPr>
          <p:cNvSpPr>
            <a:spLocks noGrp="1"/>
          </p:cNvSpPr>
          <p:nvPr>
            <p:ph type="dt" sz="half" idx="10"/>
          </p:nvPr>
        </p:nvSpPr>
        <p:spPr/>
        <p:txBody>
          <a:bodyPr/>
          <a:lstStyle/>
          <a:p>
            <a:r>
              <a:rPr lang="de-DE"/>
              <a:t>04.12.2024</a:t>
            </a:r>
            <a:endParaRPr lang="en-US"/>
          </a:p>
        </p:txBody>
      </p:sp>
      <p:sp>
        <p:nvSpPr>
          <p:cNvPr id="7" name="Fußzeilenplatzhalter 6">
            <a:extLst>
              <a:ext uri="{FF2B5EF4-FFF2-40B4-BE49-F238E27FC236}">
                <a16:creationId xmlns:a16="http://schemas.microsoft.com/office/drawing/2014/main" id="{3C0BCBED-2E51-3332-FD5E-BA387DF7AADC}"/>
              </a:ext>
            </a:extLst>
          </p:cNvPr>
          <p:cNvSpPr>
            <a:spLocks noGrp="1"/>
          </p:cNvSpPr>
          <p:nvPr>
            <p:ph type="ftr" sz="quarter" idx="11"/>
          </p:nvPr>
        </p:nvSpPr>
        <p:spPr/>
        <p:txBody>
          <a:bodyPr/>
          <a:lstStyle/>
          <a:p>
            <a:r>
              <a:rPr lang="en-US"/>
              <a:t>Nadine-D.Székely                               SIC</a:t>
            </a:r>
          </a:p>
        </p:txBody>
      </p:sp>
      <p:sp>
        <p:nvSpPr>
          <p:cNvPr id="6" name="Foliennummernplatzhalter 5">
            <a:extLst>
              <a:ext uri="{FF2B5EF4-FFF2-40B4-BE49-F238E27FC236}">
                <a16:creationId xmlns:a16="http://schemas.microsoft.com/office/drawing/2014/main" id="{4B916FF2-27D1-0D06-A3C5-EBD0DC9FE8F9}"/>
              </a:ext>
            </a:extLst>
          </p:cNvPr>
          <p:cNvSpPr>
            <a:spLocks noGrp="1"/>
          </p:cNvSpPr>
          <p:nvPr>
            <p:ph type="sldNum" sz="quarter" idx="12"/>
          </p:nvPr>
        </p:nvSpPr>
        <p:spPr/>
        <p:txBody>
          <a:bodyPr/>
          <a:lstStyle/>
          <a:p>
            <a:fld id="{4CD77608-3819-479B-BB98-C216BA724EFE}" type="slidenum">
              <a:rPr lang="en-US" smtClean="0"/>
              <a:t>8</a:t>
            </a:fld>
            <a:endParaRPr lang="en-US"/>
          </a:p>
        </p:txBody>
      </p:sp>
    </p:spTree>
    <p:extLst>
      <p:ext uri="{BB962C8B-B14F-4D97-AF65-F5344CB8AC3E}">
        <p14:creationId xmlns:p14="http://schemas.microsoft.com/office/powerpoint/2010/main" val="353172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C127D5D7-17FD-70D2-EA29-4E2F1E2DCD1B}"/>
              </a:ext>
            </a:extLst>
          </p:cNvPr>
          <p:cNvSpPr>
            <a:spLocks noGrp="1"/>
          </p:cNvSpPr>
          <p:nvPr>
            <p:ph type="title"/>
          </p:nvPr>
        </p:nvSpPr>
        <p:spPr/>
        <p:txBody>
          <a:bodyPr/>
          <a:lstStyle/>
          <a:p>
            <a:pPr algn="ctr"/>
            <a:r>
              <a:rPr lang="de-DE" dirty="0"/>
              <a:t>Quiz</a:t>
            </a:r>
          </a:p>
        </p:txBody>
      </p:sp>
      <p:sp>
        <p:nvSpPr>
          <p:cNvPr id="9" name="Inhaltsplatzhalter 8">
            <a:extLst>
              <a:ext uri="{FF2B5EF4-FFF2-40B4-BE49-F238E27FC236}">
                <a16:creationId xmlns:a16="http://schemas.microsoft.com/office/drawing/2014/main" id="{AC5CEB49-92E8-A3B3-EB6E-03F0AFA0E86F}"/>
              </a:ext>
            </a:extLst>
          </p:cNvPr>
          <p:cNvSpPr>
            <a:spLocks noGrp="1"/>
          </p:cNvSpPr>
          <p:nvPr>
            <p:ph idx="1"/>
          </p:nvPr>
        </p:nvSpPr>
        <p:spPr>
          <a:xfrm>
            <a:off x="540000" y="1580050"/>
            <a:ext cx="11101136" cy="4303225"/>
          </a:xfrm>
        </p:spPr>
        <p:txBody>
          <a:bodyPr>
            <a:normAutofit lnSpcReduction="10000"/>
          </a:bodyPr>
          <a:lstStyle/>
          <a:p>
            <a:pPr marL="0" indent="0">
              <a:lnSpc>
                <a:spcPct val="250000"/>
              </a:lnSpc>
              <a:buNone/>
            </a:pPr>
            <a:r>
              <a:rPr lang="de-DE" sz="2000" b="1" dirty="0">
                <a:latin typeface="Arial Nova" panose="020B0504020202020204" pitchFamily="34" charset="0"/>
              </a:rPr>
              <a:t>Wann tritt eine InterruptedException auf?</a:t>
            </a:r>
          </a:p>
          <a:p>
            <a:pPr marL="0" indent="0">
              <a:lnSpc>
                <a:spcPct val="250000"/>
              </a:lnSpc>
              <a:buNone/>
            </a:pPr>
            <a:r>
              <a:rPr lang="de-DE" sz="2000" dirty="0">
                <a:latin typeface="Arial Nova" panose="020B0504020202020204" pitchFamily="34" charset="0"/>
              </a:rPr>
              <a:t>A) Wenn ein Thread versucht, auf eine nicht vorhandene Ressource zuzugreifen.</a:t>
            </a:r>
          </a:p>
          <a:p>
            <a:pPr marL="0" indent="0">
              <a:lnSpc>
                <a:spcPct val="250000"/>
              </a:lnSpc>
              <a:buNone/>
            </a:pPr>
            <a:r>
              <a:rPr lang="de-DE" sz="2000" dirty="0">
                <a:latin typeface="Arial Nova" panose="020B0504020202020204" pitchFamily="34" charset="0"/>
              </a:rPr>
              <a:t>B) Wenn ein Thread während einer blockierenden Operation unterbrochen wird.</a:t>
            </a:r>
          </a:p>
          <a:p>
            <a:pPr marL="0" indent="0">
              <a:lnSpc>
                <a:spcPct val="250000"/>
              </a:lnSpc>
              <a:buNone/>
            </a:pPr>
            <a:r>
              <a:rPr lang="de-DE" sz="2000" dirty="0">
                <a:latin typeface="Arial Nova" panose="020B0504020202020204" pitchFamily="34" charset="0"/>
              </a:rPr>
              <a:t>C) Wenn zwei Threads gleichzeitig dieselbe Methode aufrufen.</a:t>
            </a:r>
          </a:p>
          <a:p>
            <a:pPr marL="0" indent="0">
              <a:lnSpc>
                <a:spcPct val="250000"/>
              </a:lnSpc>
              <a:buNone/>
            </a:pPr>
            <a:r>
              <a:rPr lang="de-DE" sz="2000" dirty="0">
                <a:latin typeface="Arial Nova" panose="020B0504020202020204" pitchFamily="34" charset="0"/>
              </a:rPr>
              <a:t>D) Wenn ein Thread seine Arbeit beendet hat.</a:t>
            </a:r>
          </a:p>
        </p:txBody>
      </p:sp>
      <p:sp>
        <p:nvSpPr>
          <p:cNvPr id="5" name="Datumsplatzhalter 4">
            <a:extLst>
              <a:ext uri="{FF2B5EF4-FFF2-40B4-BE49-F238E27FC236}">
                <a16:creationId xmlns:a16="http://schemas.microsoft.com/office/drawing/2014/main" id="{E4C46798-7E1D-E90C-5B4A-D1E6F51BA30B}"/>
              </a:ext>
            </a:extLst>
          </p:cNvPr>
          <p:cNvSpPr>
            <a:spLocks noGrp="1"/>
          </p:cNvSpPr>
          <p:nvPr>
            <p:ph type="dt" sz="half" idx="10"/>
          </p:nvPr>
        </p:nvSpPr>
        <p:spPr/>
        <p:txBody>
          <a:bodyPr/>
          <a:lstStyle/>
          <a:p>
            <a:r>
              <a:rPr lang="de-DE"/>
              <a:t>04.12.2024</a:t>
            </a:r>
            <a:endParaRPr lang="en-US"/>
          </a:p>
        </p:txBody>
      </p:sp>
      <p:sp>
        <p:nvSpPr>
          <p:cNvPr id="6" name="Fußzeilenplatzhalter 5">
            <a:extLst>
              <a:ext uri="{FF2B5EF4-FFF2-40B4-BE49-F238E27FC236}">
                <a16:creationId xmlns:a16="http://schemas.microsoft.com/office/drawing/2014/main" id="{2B00AD95-ED78-13C2-5E38-BF6B47F5889C}"/>
              </a:ext>
            </a:extLst>
          </p:cNvPr>
          <p:cNvSpPr>
            <a:spLocks noGrp="1"/>
          </p:cNvSpPr>
          <p:nvPr>
            <p:ph type="ftr" sz="quarter" idx="11"/>
          </p:nvPr>
        </p:nvSpPr>
        <p:spPr/>
        <p:txBody>
          <a:bodyPr/>
          <a:lstStyle/>
          <a:p>
            <a:r>
              <a:rPr lang="en-US"/>
              <a:t>Nadine-D.Székely                               SIC</a:t>
            </a:r>
          </a:p>
        </p:txBody>
      </p:sp>
      <p:sp>
        <p:nvSpPr>
          <p:cNvPr id="7" name="Foliennummernplatzhalter 6">
            <a:extLst>
              <a:ext uri="{FF2B5EF4-FFF2-40B4-BE49-F238E27FC236}">
                <a16:creationId xmlns:a16="http://schemas.microsoft.com/office/drawing/2014/main" id="{A1DE68B0-36FB-CD53-223D-23846CDF7E37}"/>
              </a:ext>
            </a:extLst>
          </p:cNvPr>
          <p:cNvSpPr>
            <a:spLocks noGrp="1"/>
          </p:cNvSpPr>
          <p:nvPr>
            <p:ph type="sldNum" sz="quarter" idx="12"/>
          </p:nvPr>
        </p:nvSpPr>
        <p:spPr/>
        <p:txBody>
          <a:bodyPr/>
          <a:lstStyle/>
          <a:p>
            <a:fld id="{4CD77608-3819-479B-BB98-C216BA724EFE}" type="slidenum">
              <a:rPr lang="en-US" smtClean="0"/>
              <a:t>9</a:t>
            </a:fld>
            <a:endParaRPr lang="en-US"/>
          </a:p>
        </p:txBody>
      </p:sp>
      <p:sp>
        <p:nvSpPr>
          <p:cNvPr id="14" name="Pfeil: nach links 13">
            <a:extLst>
              <a:ext uri="{FF2B5EF4-FFF2-40B4-BE49-F238E27FC236}">
                <a16:creationId xmlns:a16="http://schemas.microsoft.com/office/drawing/2014/main" id="{84800ECC-7249-5D49-F0DE-BCDAA4730FC6}"/>
              </a:ext>
            </a:extLst>
          </p:cNvPr>
          <p:cNvSpPr/>
          <p:nvPr/>
        </p:nvSpPr>
        <p:spPr>
          <a:xfrm>
            <a:off x="10353675" y="3867150"/>
            <a:ext cx="1390650" cy="365125"/>
          </a:xfrm>
          <a:prstGeom prst="lef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2002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iefer">
  <a:themeElements>
    <a:clrScheme name="Schiefer">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chiefer">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iefer">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9D9DA68D7B05840948CD1462555439B" ma:contentTypeVersion="12" ma:contentTypeDescription="Ein neues Dokument erstellen." ma:contentTypeScope="" ma:versionID="49ea431e8f5ae75fcad1f823c5d2ce4f">
  <xsd:schema xmlns:xsd="http://www.w3.org/2001/XMLSchema" xmlns:xs="http://www.w3.org/2001/XMLSchema" xmlns:p="http://schemas.microsoft.com/office/2006/metadata/properties" xmlns:ns2="b185f60f-d0a1-48c4-af80-954e2b28e9ea" xmlns:ns3="fdaae77f-62af-41c3-82a6-fd1e0c26816b" targetNamespace="http://schemas.microsoft.com/office/2006/metadata/properties" ma:root="true" ma:fieldsID="5dc84356c696c16375244084dd211ba5" ns2:_="" ns3:_="">
    <xsd:import namespace="b185f60f-d0a1-48c4-af80-954e2b28e9ea"/>
    <xsd:import namespace="fdaae77f-62af-41c3-82a6-fd1e0c26816b"/>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85f60f-d0a1-48c4-af80-954e2b28e9ea"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Bildmarkierungen" ma:readOnly="false" ma:fieldId="{5cf76f15-5ced-4ddc-b409-7134ff3c332f}" ma:taxonomyMulti="true" ma:sspId="96dccbf1-bb2b-402d-be31-4a4f6faffb52"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aae77f-62af-41c3-82a6-fd1e0c26816b"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8042b4f4-cbca-490c-b667-ba8822d0a614}" ma:internalName="TaxCatchAll" ma:showField="CatchAllData" ma:web="fdaae77f-62af-41c3-82a6-fd1e0c2681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b185f60f-d0a1-48c4-af80-954e2b28e9ea" xsi:nil="true"/>
    <TaxCatchAll xmlns="fdaae77f-62af-41c3-82a6-fd1e0c26816b" xsi:nil="true"/>
    <lcf76f155ced4ddcb4097134ff3c332f xmlns="b185f60f-d0a1-48c4-af80-954e2b28e9e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F07788-5D13-413A-8D65-D112FA629BE7}">
  <ds:schemaRefs>
    <ds:schemaRef ds:uri="http://schemas.microsoft.com/sharepoint/v3/contenttype/forms"/>
  </ds:schemaRefs>
</ds:datastoreItem>
</file>

<file path=customXml/itemProps2.xml><?xml version="1.0" encoding="utf-8"?>
<ds:datastoreItem xmlns:ds="http://schemas.openxmlformats.org/officeDocument/2006/customXml" ds:itemID="{63E5B1D0-57C3-48A5-AC15-B3837C2AC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85f60f-d0a1-48c4-af80-954e2b28e9ea"/>
    <ds:schemaRef ds:uri="fdaae77f-62af-41c3-82a6-fd1e0c268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CC56F3-D63A-4D84-8918-76E651F0B8C5}">
  <ds:schemaRefs>
    <ds:schemaRef ds:uri="http://purl.org/dc/dcmitype/"/>
    <ds:schemaRef ds:uri="http://schemas.microsoft.com/office/2006/metadata/properties"/>
    <ds:schemaRef ds:uri="b185f60f-d0a1-48c4-af80-954e2b28e9ea"/>
    <ds:schemaRef ds:uri="http://purl.org/dc/terms/"/>
    <ds:schemaRef ds:uri="fdaae77f-62af-41c3-82a6-fd1e0c26816b"/>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TM04033929[[fn=Schiefer]]</Template>
  <TotalTime>0</TotalTime>
  <Words>1628</Words>
  <Application>Microsoft Office PowerPoint</Application>
  <PresentationFormat>Breitbild</PresentationFormat>
  <Paragraphs>140</Paragraphs>
  <Slides>12</Slides>
  <Notes>11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Aptos</vt:lpstr>
      <vt:lpstr>Arial Nova</vt:lpstr>
      <vt:lpstr>Calisto MT</vt:lpstr>
      <vt:lpstr>Wingdings</vt:lpstr>
      <vt:lpstr>Wingdings 2</vt:lpstr>
      <vt:lpstr>Schiefer</vt:lpstr>
      <vt:lpstr>Java InterruptedException</vt:lpstr>
      <vt:lpstr>Inhalt</vt:lpstr>
      <vt:lpstr>Interruptet Exception </vt:lpstr>
      <vt:lpstr>Schlüsselmethoden</vt:lpstr>
      <vt:lpstr>Wann tritt die Unterbrechung auf</vt:lpstr>
      <vt:lpstr>Wie gehe ich mit der Unterbrechung um?</vt:lpstr>
      <vt:lpstr>Deadlocks</vt:lpstr>
      <vt:lpstr>Ressourcen</vt:lpstr>
      <vt:lpstr>Quiz</vt:lpstr>
      <vt:lpstr>Quiz</vt:lpstr>
      <vt:lpstr>PowerPoint-Präsentation</vt:lpstr>
      <vt:lpstr>Quellenverzeichnis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Nadine Székely</dc:creator>
  <cp:lastModifiedBy>Nadine Székely</cp:lastModifiedBy>
  <cp:revision>3</cp:revision>
  <dcterms:created xsi:type="dcterms:W3CDTF">2024-12-03T09:50:13Z</dcterms:created>
  <dcterms:modified xsi:type="dcterms:W3CDTF">2024-12-06T15:26:24Z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0x01010019D9DA68D7B05840948CD1462555439B</vt:lpwstr>
  </property>
  <property fmtid="{D5CDD505-2E9C-101B-9397-08002B2CF9AE}" pid="3" name="Order">
    <vt:r8>6400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MediaServiceImageTags">
    <vt:lpwstr/>
  </property>
</Properties>
</file>